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5" r:id="rId2"/>
    <p:sldId id="266" r:id="rId3"/>
    <p:sldId id="267" r:id="rId4"/>
    <p:sldId id="268" r:id="rId5"/>
    <p:sldId id="272" r:id="rId6"/>
    <p:sldId id="271" r:id="rId7"/>
    <p:sldId id="270" r:id="rId8"/>
    <p:sldId id="269" r:id="rId9"/>
  </p:sldIdLst>
  <p:sldSz cx="9144000" cy="6858000" type="screen4x3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337C"/>
        </a:solidFill>
        <a:latin typeface="Futura Bk B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4">
          <p15:clr>
            <a:srgbClr val="A4A3A4"/>
          </p15:clr>
        </p15:guide>
        <p15:guide id="2" orient="horz" pos="152">
          <p15:clr>
            <a:srgbClr val="A4A3A4"/>
          </p15:clr>
        </p15:guide>
        <p15:guide id="3" orient="horz" pos="1123">
          <p15:clr>
            <a:srgbClr val="A4A3A4"/>
          </p15:clr>
        </p15:guide>
        <p15:guide id="4" orient="horz" pos="1278">
          <p15:clr>
            <a:srgbClr val="A4A3A4"/>
          </p15:clr>
        </p15:guide>
        <p15:guide id="5" orient="horz" pos="1281">
          <p15:clr>
            <a:srgbClr val="A4A3A4"/>
          </p15:clr>
        </p15:guide>
        <p15:guide id="6" pos="2628">
          <p15:clr>
            <a:srgbClr val="A4A3A4"/>
          </p15:clr>
        </p15:guide>
        <p15:guide id="7" pos="1136">
          <p15:clr>
            <a:srgbClr val="A4A3A4"/>
          </p15:clr>
        </p15:guide>
        <p15:guide id="8" pos="129">
          <p15:clr>
            <a:srgbClr val="A4A3A4"/>
          </p15:clr>
        </p15:guide>
        <p15:guide id="9" pos="5576">
          <p15:clr>
            <a:srgbClr val="A4A3A4"/>
          </p15:clr>
        </p15:guide>
        <p15:guide id="10" pos="1076">
          <p15:clr>
            <a:srgbClr val="A4A3A4"/>
          </p15:clr>
        </p15:guide>
        <p15:guide id="11" pos="2640">
          <p15:clr>
            <a:srgbClr val="A4A3A4"/>
          </p15:clr>
        </p15:guide>
        <p15:guide id="12" pos="5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99"/>
    <a:srgbClr val="B2B2B2"/>
    <a:srgbClr val="C0C0C0"/>
    <a:srgbClr val="DDDDDD"/>
    <a:srgbClr val="CC3300"/>
    <a:srgbClr val="FFE7FF"/>
    <a:srgbClr val="FFE3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1" autoAdjust="0"/>
  </p:normalViewPr>
  <p:slideViewPr>
    <p:cSldViewPr snapToGrid="0">
      <p:cViewPr varScale="1">
        <p:scale>
          <a:sx n="110" d="100"/>
          <a:sy n="110" d="100"/>
        </p:scale>
        <p:origin x="1644" y="96"/>
      </p:cViewPr>
      <p:guideLst>
        <p:guide orient="horz" pos="3984"/>
        <p:guide orient="horz" pos="152"/>
        <p:guide orient="horz" pos="1123"/>
        <p:guide orient="horz" pos="1278"/>
        <p:guide orient="horz" pos="1281"/>
        <p:guide pos="2628"/>
        <p:guide pos="1136"/>
        <p:guide pos="129"/>
        <p:guide pos="5576"/>
        <p:guide pos="1076"/>
        <p:guide pos="2640"/>
        <p:guide pos="5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1650" y="-10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fld id="{CCE12C68-3A5D-465C-86D1-C88532771FFA}" type="slidenum">
              <a:rPr lang="de-DE" altLang="en-US"/>
              <a:pPr/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9657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Klicken Sie, um die Textformatierung des Masters zu bearbeiten.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fld id="{90690238-788A-4770-9ED3-6C191B31E80C}" type="slidenum">
              <a:rPr lang="de-DE" altLang="en-US"/>
              <a:pPr/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CA76F-B579-430A-B593-94C23122AACB}" type="slidenum">
              <a:rPr lang="de-DE" altLang="en-US"/>
              <a:pPr/>
              <a:t>1</a:t>
            </a:fld>
            <a:endParaRPr lang="de-DE" alt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de-DE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latin typeface="Times" panose="02020603050405020304" pitchFamily="18" charset="0"/>
              </a:defRPr>
            </a:lvl1pPr>
          </a:lstStyle>
          <a:p>
            <a:fld id="{871F76B9-1AD7-4505-9374-062D9B4970AD}" type="slidenum">
              <a:rPr lang="de-DE" altLang="en-US"/>
              <a:pPr/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84A5D790-8C9C-4874-8366-91DF959265BB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72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42F1B3E9-F7E1-4945-BFFC-7124994594D0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896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495550" y="6578600"/>
            <a:ext cx="16764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03713" y="6567488"/>
            <a:ext cx="2971800" cy="290512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440613" y="6591300"/>
            <a:ext cx="1219200" cy="266700"/>
          </a:xfrm>
        </p:spPr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D1190770-9F3C-451D-8582-11967FCE58B9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82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495550" y="6578600"/>
            <a:ext cx="16764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303713" y="6567488"/>
            <a:ext cx="2971800" cy="290512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440613" y="6591300"/>
            <a:ext cx="1219200" cy="266700"/>
          </a:xfrm>
        </p:spPr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22C80C2B-53B4-4CC4-AD08-AF899719E03D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1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54DAA984-87D2-4F13-88B7-2F8CEC10925C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3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4E3A6F62-349E-40F9-B1FF-7B60CC852CAC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0AA99E4B-95D0-404E-BFDD-754C9F85ABAB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2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8BD8C6C5-E2D4-4ECF-B98A-D7635FC14395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1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36F4703B-94CC-4694-8C05-847C95D58C8F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30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B4C0E4CC-2813-4BCD-A8AE-029A6A8E7BE8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5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AB15369E-AB7B-41B4-AFFA-F9A88169D5D4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00337C"/>
                </a:solidFill>
              </a:defRPr>
            </a:lvl1pPr>
          </a:lstStyle>
          <a:p>
            <a:r>
              <a:rPr lang="de-DE" altLang="en-US"/>
              <a:t>Folie </a:t>
            </a:r>
            <a:fld id="{D84E4C9B-18F9-4126-9631-635551C2D696}" type="slidenum">
              <a:rPr lang="de-DE" altLang="en-US"/>
              <a:pPr/>
              <a:t>‹Nr.›</a:t>
            </a:fld>
            <a:endParaRPr lang="de-DE" altLang="en-US"/>
          </a:p>
          <a:p>
            <a:endParaRPr lang="de-DE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56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5550" y="6578600"/>
            <a:ext cx="16764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 altLang="en-US"/>
              <a:t>ErstellDatum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03713" y="6567488"/>
            <a:ext cx="29718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de-DE" altLang="en-US"/>
              <a:t>Autor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40613" y="6591300"/>
            <a:ext cx="12192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altLang="en-US" sz="1200">
                <a:solidFill>
                  <a:srgbClr val="00337C"/>
                </a:solidFill>
              </a:rPr>
              <a:t>Folie </a:t>
            </a:r>
            <a:fld id="{31493C85-B0EC-4CC7-AC29-AC264070CCA6}" type="slidenum">
              <a:rPr lang="de-DE" altLang="en-US" sz="1200">
                <a:solidFill>
                  <a:srgbClr val="00337C"/>
                </a:solidFill>
              </a:rPr>
              <a:pPr/>
              <a:t>‹Nr.›</a:t>
            </a:fld>
            <a:endParaRPr lang="de-DE" altLang="en-US" sz="1200">
              <a:solidFill>
                <a:srgbClr val="00337C"/>
              </a:solidFill>
            </a:endParaRPr>
          </a:p>
          <a:p>
            <a:endParaRPr lang="de-DE" altLang="en-US"/>
          </a:p>
        </p:txBody>
      </p:sp>
      <p:sp>
        <p:nvSpPr>
          <p:cNvPr id="1066" name="Line 42"/>
          <p:cNvSpPr>
            <a:spLocks noChangeShapeType="1"/>
          </p:cNvSpPr>
          <p:nvPr/>
        </p:nvSpPr>
        <p:spPr bwMode="auto">
          <a:xfrm>
            <a:off x="2309813" y="6500813"/>
            <a:ext cx="6834187" cy="0"/>
          </a:xfrm>
          <a:prstGeom prst="line">
            <a:avLst/>
          </a:prstGeom>
          <a:noFill/>
          <a:ln w="22225">
            <a:solidFill>
              <a:srgbClr val="B5DEC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Futura Boo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 b="1" kern="1200">
          <a:solidFill>
            <a:srgbClr val="00337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5753F"/>
          </a:solidFill>
          <a:latin typeface="+mn-lt"/>
          <a:ea typeface="+mn-ea"/>
          <a:cs typeface="+mn-cs"/>
        </a:defRPr>
      </a:lvl2pPr>
      <a:lvl3pPr marL="1162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rgbClr val="05753F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044700"/>
            <a:ext cx="2997200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044700"/>
            <a:ext cx="2997200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3311525" y="2789238"/>
            <a:ext cx="47799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de-DE" altLang="en-US" sz="2800" b="1"/>
              <a:t>Eigenverbrauchstankstellen </a:t>
            </a:r>
          </a:p>
          <a:p>
            <a:pPr algn="ctr"/>
            <a:r>
              <a:rPr lang="de-DE" altLang="en-US" sz="2800" b="1"/>
              <a:t>in der Landwirtschaft</a:t>
            </a:r>
          </a:p>
          <a:p>
            <a:pPr algn="ctr"/>
            <a:endParaRPr lang="de-DE" altLang="de-DE" sz="2800" b="1"/>
          </a:p>
          <a:p>
            <a:pPr algn="ctr"/>
            <a:r>
              <a:rPr lang="de-DE" altLang="de-DE" b="1"/>
              <a:t>Frank Kern</a:t>
            </a:r>
          </a:p>
          <a:p>
            <a:pPr algn="ctr"/>
            <a:r>
              <a:rPr lang="de-DE" altLang="de-DE" sz="1600" b="1"/>
              <a:t>- Abteilung „Umwelt- u. Arbeitsschutz“ -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7" name="Freeform 13"/>
          <p:cNvSpPr>
            <a:spLocks/>
          </p:cNvSpPr>
          <p:nvPr/>
        </p:nvSpPr>
        <p:spPr bwMode="auto">
          <a:xfrm>
            <a:off x="498475" y="3028950"/>
            <a:ext cx="6827838" cy="617538"/>
          </a:xfrm>
          <a:custGeom>
            <a:avLst/>
            <a:gdLst>
              <a:gd name="T0" fmla="*/ 0 w 4301"/>
              <a:gd name="T1" fmla="*/ 389 h 389"/>
              <a:gd name="T2" fmla="*/ 3898 w 4301"/>
              <a:gd name="T3" fmla="*/ 389 h 389"/>
              <a:gd name="T4" fmla="*/ 4301 w 4301"/>
              <a:gd name="T5" fmla="*/ 14 h 389"/>
              <a:gd name="T6" fmla="*/ 434 w 4301"/>
              <a:gd name="T7" fmla="*/ 0 h 389"/>
              <a:gd name="T8" fmla="*/ 0 w 4301"/>
              <a:gd name="T9" fmla="*/ 389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01" h="389">
                <a:moveTo>
                  <a:pt x="0" y="389"/>
                </a:moveTo>
                <a:lnTo>
                  <a:pt x="3898" y="389"/>
                </a:lnTo>
                <a:lnTo>
                  <a:pt x="4301" y="14"/>
                </a:lnTo>
                <a:lnTo>
                  <a:pt x="434" y="0"/>
                </a:lnTo>
                <a:lnTo>
                  <a:pt x="0" y="389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93189" name="Picture 5" descr="j03190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2595563"/>
            <a:ext cx="1831975" cy="93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3196" name="Group 12"/>
          <p:cNvGrpSpPr>
            <a:grpSpLocks/>
          </p:cNvGrpSpPr>
          <p:nvPr/>
        </p:nvGrpSpPr>
        <p:grpSpPr bwMode="auto">
          <a:xfrm>
            <a:off x="1876425" y="1590675"/>
            <a:ext cx="3278188" cy="1057275"/>
            <a:chOff x="1182" y="1002"/>
            <a:chExt cx="2065" cy="666"/>
          </a:xfrm>
        </p:grpSpPr>
        <p:sp>
          <p:nvSpPr>
            <p:cNvPr id="93194" name="Freeform 10"/>
            <p:cNvSpPr>
              <a:spLocks/>
            </p:cNvSpPr>
            <p:nvPr/>
          </p:nvSpPr>
          <p:spPr bwMode="auto">
            <a:xfrm>
              <a:off x="1182" y="1608"/>
              <a:ext cx="239" cy="60"/>
            </a:xfrm>
            <a:custGeom>
              <a:avLst/>
              <a:gdLst>
                <a:gd name="T0" fmla="*/ 0 w 239"/>
                <a:gd name="T1" fmla="*/ 60 h 60"/>
                <a:gd name="T2" fmla="*/ 44 w 239"/>
                <a:gd name="T3" fmla="*/ 0 h 60"/>
                <a:gd name="T4" fmla="*/ 224 w 239"/>
                <a:gd name="T5" fmla="*/ 0 h 60"/>
                <a:gd name="T6" fmla="*/ 239 w 239"/>
                <a:gd name="T7" fmla="*/ 45 h 60"/>
                <a:gd name="T8" fmla="*/ 172 w 239"/>
                <a:gd name="T9" fmla="*/ 52 h 60"/>
                <a:gd name="T10" fmla="*/ 172 w 239"/>
                <a:gd name="T1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9" h="60">
                  <a:moveTo>
                    <a:pt x="0" y="60"/>
                  </a:moveTo>
                  <a:lnTo>
                    <a:pt x="44" y="0"/>
                  </a:lnTo>
                  <a:lnTo>
                    <a:pt x="224" y="0"/>
                  </a:lnTo>
                  <a:lnTo>
                    <a:pt x="239" y="45"/>
                  </a:lnTo>
                  <a:lnTo>
                    <a:pt x="172" y="52"/>
                  </a:lnTo>
                  <a:lnTo>
                    <a:pt x="172" y="0"/>
                  </a:lnTo>
                </a:path>
              </a:pathLst>
            </a:custGeom>
            <a:noFill/>
            <a:ln w="28575" cmpd="sng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195" name="Freeform 11"/>
            <p:cNvSpPr>
              <a:spLocks/>
            </p:cNvSpPr>
            <p:nvPr/>
          </p:nvSpPr>
          <p:spPr bwMode="auto">
            <a:xfrm>
              <a:off x="1406" y="1002"/>
              <a:ext cx="1841" cy="611"/>
            </a:xfrm>
            <a:custGeom>
              <a:avLst/>
              <a:gdLst>
                <a:gd name="T0" fmla="*/ 0 w 1841"/>
                <a:gd name="T1" fmla="*/ 606 h 611"/>
                <a:gd name="T2" fmla="*/ 711 w 1841"/>
                <a:gd name="T3" fmla="*/ 576 h 611"/>
                <a:gd name="T4" fmla="*/ 808 w 1841"/>
                <a:gd name="T5" fmla="*/ 539 h 611"/>
                <a:gd name="T6" fmla="*/ 831 w 1841"/>
                <a:gd name="T7" fmla="*/ 532 h 611"/>
                <a:gd name="T8" fmla="*/ 1010 w 1841"/>
                <a:gd name="T9" fmla="*/ 397 h 611"/>
                <a:gd name="T10" fmla="*/ 1085 w 1841"/>
                <a:gd name="T11" fmla="*/ 330 h 611"/>
                <a:gd name="T12" fmla="*/ 1145 w 1841"/>
                <a:gd name="T13" fmla="*/ 270 h 611"/>
                <a:gd name="T14" fmla="*/ 1182 w 1841"/>
                <a:gd name="T15" fmla="*/ 225 h 611"/>
                <a:gd name="T16" fmla="*/ 1302 w 1841"/>
                <a:gd name="T17" fmla="*/ 113 h 611"/>
                <a:gd name="T18" fmla="*/ 1392 w 1841"/>
                <a:gd name="T19" fmla="*/ 30 h 611"/>
                <a:gd name="T20" fmla="*/ 1437 w 1841"/>
                <a:gd name="T21" fmla="*/ 15 h 611"/>
                <a:gd name="T22" fmla="*/ 1459 w 1841"/>
                <a:gd name="T23" fmla="*/ 0 h 611"/>
                <a:gd name="T24" fmla="*/ 1698 w 1841"/>
                <a:gd name="T25" fmla="*/ 38 h 611"/>
                <a:gd name="T26" fmla="*/ 1751 w 1841"/>
                <a:gd name="T27" fmla="*/ 60 h 611"/>
                <a:gd name="T28" fmla="*/ 1826 w 1841"/>
                <a:gd name="T29" fmla="*/ 98 h 611"/>
                <a:gd name="T30" fmla="*/ 1841 w 1841"/>
                <a:gd name="T31" fmla="*/ 12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41" h="611">
                  <a:moveTo>
                    <a:pt x="0" y="606"/>
                  </a:moveTo>
                  <a:cubicBezTo>
                    <a:pt x="420" y="601"/>
                    <a:pt x="447" y="611"/>
                    <a:pt x="711" y="576"/>
                  </a:cubicBezTo>
                  <a:cubicBezTo>
                    <a:pt x="744" y="565"/>
                    <a:pt x="774" y="550"/>
                    <a:pt x="808" y="539"/>
                  </a:cubicBezTo>
                  <a:cubicBezTo>
                    <a:pt x="816" y="537"/>
                    <a:pt x="831" y="532"/>
                    <a:pt x="831" y="532"/>
                  </a:cubicBezTo>
                  <a:cubicBezTo>
                    <a:pt x="890" y="487"/>
                    <a:pt x="947" y="435"/>
                    <a:pt x="1010" y="397"/>
                  </a:cubicBezTo>
                  <a:cubicBezTo>
                    <a:pt x="1031" y="365"/>
                    <a:pt x="1057" y="358"/>
                    <a:pt x="1085" y="330"/>
                  </a:cubicBezTo>
                  <a:cubicBezTo>
                    <a:pt x="1106" y="309"/>
                    <a:pt x="1122" y="289"/>
                    <a:pt x="1145" y="270"/>
                  </a:cubicBezTo>
                  <a:cubicBezTo>
                    <a:pt x="1221" y="206"/>
                    <a:pt x="1121" y="285"/>
                    <a:pt x="1182" y="225"/>
                  </a:cubicBezTo>
                  <a:cubicBezTo>
                    <a:pt x="1221" y="187"/>
                    <a:pt x="1264" y="152"/>
                    <a:pt x="1302" y="113"/>
                  </a:cubicBezTo>
                  <a:cubicBezTo>
                    <a:pt x="1327" y="87"/>
                    <a:pt x="1361" y="48"/>
                    <a:pt x="1392" y="30"/>
                  </a:cubicBezTo>
                  <a:cubicBezTo>
                    <a:pt x="1406" y="22"/>
                    <a:pt x="1424" y="24"/>
                    <a:pt x="1437" y="15"/>
                  </a:cubicBezTo>
                  <a:cubicBezTo>
                    <a:pt x="1444" y="10"/>
                    <a:pt x="1452" y="5"/>
                    <a:pt x="1459" y="0"/>
                  </a:cubicBezTo>
                  <a:cubicBezTo>
                    <a:pt x="1543" y="6"/>
                    <a:pt x="1617" y="17"/>
                    <a:pt x="1698" y="38"/>
                  </a:cubicBezTo>
                  <a:cubicBezTo>
                    <a:pt x="1746" y="69"/>
                    <a:pt x="1694" y="39"/>
                    <a:pt x="1751" y="60"/>
                  </a:cubicBezTo>
                  <a:cubicBezTo>
                    <a:pt x="1778" y="70"/>
                    <a:pt x="1798" y="88"/>
                    <a:pt x="1826" y="98"/>
                  </a:cubicBezTo>
                  <a:cubicBezTo>
                    <a:pt x="1831" y="105"/>
                    <a:pt x="1841" y="120"/>
                    <a:pt x="1841" y="120"/>
                  </a:cubicBezTo>
                </a:path>
              </a:pathLst>
            </a:custGeom>
            <a:noFill/>
            <a:ln w="38100" cmpd="sng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93200" name="Group 16"/>
          <p:cNvGrpSpPr>
            <a:grpSpLocks/>
          </p:cNvGrpSpPr>
          <p:nvPr/>
        </p:nvGrpSpPr>
        <p:grpSpPr bwMode="auto">
          <a:xfrm>
            <a:off x="4868863" y="1735138"/>
            <a:ext cx="760412" cy="1577975"/>
            <a:chOff x="3067" y="1093"/>
            <a:chExt cx="479" cy="994"/>
          </a:xfrm>
        </p:grpSpPr>
        <p:sp>
          <p:nvSpPr>
            <p:cNvPr id="93192" name="Oval 8"/>
            <p:cNvSpPr>
              <a:spLocks noChangeArrowheads="1"/>
            </p:cNvSpPr>
            <p:nvPr/>
          </p:nvSpPr>
          <p:spPr bwMode="auto">
            <a:xfrm>
              <a:off x="3067" y="1093"/>
              <a:ext cx="471" cy="987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 flipH="1">
              <a:off x="3067" y="1975"/>
              <a:ext cx="82" cy="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199" name="Line 15"/>
            <p:cNvSpPr>
              <a:spLocks noChangeShapeType="1"/>
            </p:cNvSpPr>
            <p:nvPr/>
          </p:nvSpPr>
          <p:spPr bwMode="auto">
            <a:xfrm>
              <a:off x="3449" y="1982"/>
              <a:ext cx="97" cy="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3201" name="Oval 17"/>
          <p:cNvSpPr>
            <a:spLocks noChangeArrowheads="1"/>
          </p:cNvSpPr>
          <p:nvPr/>
        </p:nvSpPr>
        <p:spPr bwMode="auto">
          <a:xfrm>
            <a:off x="4833938" y="2778125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2" name="Oval 18"/>
          <p:cNvSpPr>
            <a:spLocks noChangeArrowheads="1"/>
          </p:cNvSpPr>
          <p:nvPr/>
        </p:nvSpPr>
        <p:spPr bwMode="auto">
          <a:xfrm>
            <a:off x="4848225" y="3017838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3" name="Oval 19"/>
          <p:cNvSpPr>
            <a:spLocks noChangeArrowheads="1"/>
          </p:cNvSpPr>
          <p:nvPr/>
        </p:nvSpPr>
        <p:spPr bwMode="auto">
          <a:xfrm>
            <a:off x="4800600" y="3254375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4" name="Oval 20"/>
          <p:cNvSpPr>
            <a:spLocks noChangeArrowheads="1"/>
          </p:cNvSpPr>
          <p:nvPr/>
        </p:nvSpPr>
        <p:spPr bwMode="auto">
          <a:xfrm>
            <a:off x="3316288" y="2566988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5" name="Oval 21"/>
          <p:cNvSpPr>
            <a:spLocks noChangeArrowheads="1"/>
          </p:cNvSpPr>
          <p:nvPr/>
        </p:nvSpPr>
        <p:spPr bwMode="auto">
          <a:xfrm>
            <a:off x="3327400" y="2840038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6" name="Oval 22"/>
          <p:cNvSpPr>
            <a:spLocks noChangeArrowheads="1"/>
          </p:cNvSpPr>
          <p:nvPr/>
        </p:nvSpPr>
        <p:spPr bwMode="auto">
          <a:xfrm>
            <a:off x="3338513" y="3124200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7" name="Oval 23"/>
          <p:cNvSpPr>
            <a:spLocks noChangeArrowheads="1"/>
          </p:cNvSpPr>
          <p:nvPr/>
        </p:nvSpPr>
        <p:spPr bwMode="auto">
          <a:xfrm>
            <a:off x="1925638" y="2614613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8" name="Oval 24"/>
          <p:cNvSpPr>
            <a:spLocks noChangeArrowheads="1"/>
          </p:cNvSpPr>
          <p:nvPr/>
        </p:nvSpPr>
        <p:spPr bwMode="auto">
          <a:xfrm>
            <a:off x="1925638" y="2863850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09" name="Oval 25"/>
          <p:cNvSpPr>
            <a:spLocks noChangeArrowheads="1"/>
          </p:cNvSpPr>
          <p:nvPr/>
        </p:nvSpPr>
        <p:spPr bwMode="auto">
          <a:xfrm>
            <a:off x="1914525" y="3148013"/>
            <a:ext cx="88900" cy="1905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10" name="AutoShape 26"/>
          <p:cNvSpPr>
            <a:spLocks noChangeArrowheads="1"/>
          </p:cNvSpPr>
          <p:nvPr/>
        </p:nvSpPr>
        <p:spPr bwMode="auto">
          <a:xfrm>
            <a:off x="2552700" y="203200"/>
            <a:ext cx="3230563" cy="830263"/>
          </a:xfrm>
          <a:prstGeom prst="cloudCallout">
            <a:avLst>
              <a:gd name="adj1" fmla="val -46708"/>
              <a:gd name="adj2" fmla="val 7562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de-DE" altLang="de-DE"/>
          </a:p>
        </p:txBody>
      </p:sp>
      <p:grpSp>
        <p:nvGrpSpPr>
          <p:cNvPr id="93218" name="Group 34"/>
          <p:cNvGrpSpPr>
            <a:grpSpLocks/>
          </p:cNvGrpSpPr>
          <p:nvPr/>
        </p:nvGrpSpPr>
        <p:grpSpPr bwMode="auto">
          <a:xfrm>
            <a:off x="3087688" y="963613"/>
            <a:ext cx="1870075" cy="820737"/>
            <a:chOff x="1945" y="607"/>
            <a:chExt cx="1178" cy="517"/>
          </a:xfrm>
        </p:grpSpPr>
        <p:sp>
          <p:nvSpPr>
            <p:cNvPr id="93212" name="Line 28"/>
            <p:cNvSpPr>
              <a:spLocks noChangeShapeType="1"/>
            </p:cNvSpPr>
            <p:nvPr/>
          </p:nvSpPr>
          <p:spPr bwMode="auto">
            <a:xfrm flipH="1">
              <a:off x="1945" y="621"/>
              <a:ext cx="381" cy="46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13" name="Line 29"/>
            <p:cNvSpPr>
              <a:spLocks noChangeShapeType="1"/>
            </p:cNvSpPr>
            <p:nvPr/>
          </p:nvSpPr>
          <p:spPr bwMode="auto">
            <a:xfrm flipH="1">
              <a:off x="2149" y="607"/>
              <a:ext cx="381" cy="46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auto">
            <a:xfrm flipH="1">
              <a:off x="2404" y="653"/>
              <a:ext cx="381" cy="46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15" name="Line 31"/>
            <p:cNvSpPr>
              <a:spLocks noChangeShapeType="1"/>
            </p:cNvSpPr>
            <p:nvPr/>
          </p:nvSpPr>
          <p:spPr bwMode="auto">
            <a:xfrm flipH="1">
              <a:off x="2742" y="610"/>
              <a:ext cx="381" cy="46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16" name="Line 32"/>
            <p:cNvSpPr>
              <a:spLocks noChangeShapeType="1"/>
            </p:cNvSpPr>
            <p:nvPr/>
          </p:nvSpPr>
          <p:spPr bwMode="auto">
            <a:xfrm flipH="1">
              <a:off x="2537" y="644"/>
              <a:ext cx="381" cy="46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17" name="Line 33"/>
            <p:cNvSpPr>
              <a:spLocks noChangeShapeType="1"/>
            </p:cNvSpPr>
            <p:nvPr/>
          </p:nvSpPr>
          <p:spPr bwMode="auto">
            <a:xfrm flipH="1">
              <a:off x="2246" y="660"/>
              <a:ext cx="381" cy="46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93226" name="Group 42"/>
          <p:cNvGrpSpPr>
            <a:grpSpLocks/>
          </p:cNvGrpSpPr>
          <p:nvPr/>
        </p:nvGrpSpPr>
        <p:grpSpPr bwMode="auto">
          <a:xfrm>
            <a:off x="225425" y="3208338"/>
            <a:ext cx="7018338" cy="757237"/>
            <a:chOff x="142" y="2021"/>
            <a:chExt cx="4421" cy="477"/>
          </a:xfrm>
        </p:grpSpPr>
        <p:sp>
          <p:nvSpPr>
            <p:cNvPr id="93219" name="Freeform 35"/>
            <p:cNvSpPr>
              <a:spLocks/>
            </p:cNvSpPr>
            <p:nvPr/>
          </p:nvSpPr>
          <p:spPr bwMode="auto">
            <a:xfrm>
              <a:off x="142" y="2169"/>
              <a:ext cx="404" cy="180"/>
            </a:xfrm>
            <a:custGeom>
              <a:avLst/>
              <a:gdLst>
                <a:gd name="T0" fmla="*/ 404 w 404"/>
                <a:gd name="T1" fmla="*/ 38 h 180"/>
                <a:gd name="T2" fmla="*/ 232 w 404"/>
                <a:gd name="T3" fmla="*/ 38 h 180"/>
                <a:gd name="T4" fmla="*/ 187 w 404"/>
                <a:gd name="T5" fmla="*/ 0 h 180"/>
                <a:gd name="T6" fmla="*/ 75 w 404"/>
                <a:gd name="T7" fmla="*/ 83 h 180"/>
                <a:gd name="T8" fmla="*/ 0 w 404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4" h="180">
                  <a:moveTo>
                    <a:pt x="404" y="38"/>
                  </a:moveTo>
                  <a:cubicBezTo>
                    <a:pt x="377" y="40"/>
                    <a:pt x="273" y="53"/>
                    <a:pt x="232" y="38"/>
                  </a:cubicBezTo>
                  <a:cubicBezTo>
                    <a:pt x="214" y="31"/>
                    <a:pt x="203" y="11"/>
                    <a:pt x="187" y="0"/>
                  </a:cubicBezTo>
                  <a:cubicBezTo>
                    <a:pt x="143" y="16"/>
                    <a:pt x="113" y="57"/>
                    <a:pt x="75" y="83"/>
                  </a:cubicBezTo>
                  <a:cubicBezTo>
                    <a:pt x="52" y="117"/>
                    <a:pt x="29" y="151"/>
                    <a:pt x="0" y="180"/>
                  </a:cubicBezTo>
                </a:path>
              </a:pathLst>
            </a:custGeom>
            <a:noFill/>
            <a:ln w="9525">
              <a:solidFill>
                <a:srgbClr val="CC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20" name="Freeform 36"/>
            <p:cNvSpPr>
              <a:spLocks/>
            </p:cNvSpPr>
            <p:nvPr/>
          </p:nvSpPr>
          <p:spPr bwMode="auto">
            <a:xfrm>
              <a:off x="1758" y="2259"/>
              <a:ext cx="314" cy="239"/>
            </a:xfrm>
            <a:custGeom>
              <a:avLst/>
              <a:gdLst>
                <a:gd name="T0" fmla="*/ 314 w 314"/>
                <a:gd name="T1" fmla="*/ 0 h 239"/>
                <a:gd name="T2" fmla="*/ 217 w 314"/>
                <a:gd name="T3" fmla="*/ 38 h 239"/>
                <a:gd name="T4" fmla="*/ 97 w 314"/>
                <a:gd name="T5" fmla="*/ 97 h 239"/>
                <a:gd name="T6" fmla="*/ 52 w 314"/>
                <a:gd name="T7" fmla="*/ 135 h 239"/>
                <a:gd name="T8" fmla="*/ 22 w 314"/>
                <a:gd name="T9" fmla="*/ 180 h 239"/>
                <a:gd name="T10" fmla="*/ 0 w 314"/>
                <a:gd name="T11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4" h="239">
                  <a:moveTo>
                    <a:pt x="314" y="0"/>
                  </a:moveTo>
                  <a:cubicBezTo>
                    <a:pt x="278" y="10"/>
                    <a:pt x="251" y="26"/>
                    <a:pt x="217" y="38"/>
                  </a:cubicBezTo>
                  <a:cubicBezTo>
                    <a:pt x="189" y="80"/>
                    <a:pt x="144" y="86"/>
                    <a:pt x="97" y="97"/>
                  </a:cubicBezTo>
                  <a:cubicBezTo>
                    <a:pt x="77" y="110"/>
                    <a:pt x="67" y="115"/>
                    <a:pt x="52" y="135"/>
                  </a:cubicBezTo>
                  <a:cubicBezTo>
                    <a:pt x="41" y="149"/>
                    <a:pt x="22" y="180"/>
                    <a:pt x="22" y="180"/>
                  </a:cubicBezTo>
                  <a:cubicBezTo>
                    <a:pt x="15" y="201"/>
                    <a:pt x="0" y="217"/>
                    <a:pt x="0" y="239"/>
                  </a:cubicBezTo>
                </a:path>
              </a:pathLst>
            </a:custGeom>
            <a:noFill/>
            <a:ln w="9525">
              <a:solidFill>
                <a:srgbClr val="CC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21" name="Freeform 37"/>
            <p:cNvSpPr>
              <a:spLocks/>
            </p:cNvSpPr>
            <p:nvPr/>
          </p:nvSpPr>
          <p:spPr bwMode="auto">
            <a:xfrm>
              <a:off x="4354" y="2110"/>
              <a:ext cx="209" cy="157"/>
            </a:xfrm>
            <a:custGeom>
              <a:avLst/>
              <a:gdLst>
                <a:gd name="T0" fmla="*/ 0 w 209"/>
                <a:gd name="T1" fmla="*/ 7 h 157"/>
                <a:gd name="T2" fmla="*/ 119 w 209"/>
                <a:gd name="T3" fmla="*/ 0 h 157"/>
                <a:gd name="T4" fmla="*/ 149 w 209"/>
                <a:gd name="T5" fmla="*/ 7 h 157"/>
                <a:gd name="T6" fmla="*/ 209 w 209"/>
                <a:gd name="T7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" h="157">
                  <a:moveTo>
                    <a:pt x="0" y="7"/>
                  </a:moveTo>
                  <a:cubicBezTo>
                    <a:pt x="49" y="13"/>
                    <a:pt x="74" y="14"/>
                    <a:pt x="119" y="0"/>
                  </a:cubicBezTo>
                  <a:cubicBezTo>
                    <a:pt x="129" y="2"/>
                    <a:pt x="141" y="0"/>
                    <a:pt x="149" y="7"/>
                  </a:cubicBezTo>
                  <a:cubicBezTo>
                    <a:pt x="191" y="44"/>
                    <a:pt x="209" y="104"/>
                    <a:pt x="209" y="157"/>
                  </a:cubicBezTo>
                </a:path>
              </a:pathLst>
            </a:custGeom>
            <a:noFill/>
            <a:ln w="9525">
              <a:solidFill>
                <a:srgbClr val="CC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23" name="Freeform 39"/>
            <p:cNvSpPr>
              <a:spLocks/>
            </p:cNvSpPr>
            <p:nvPr/>
          </p:nvSpPr>
          <p:spPr bwMode="auto">
            <a:xfrm>
              <a:off x="2561" y="2087"/>
              <a:ext cx="42" cy="172"/>
            </a:xfrm>
            <a:custGeom>
              <a:avLst/>
              <a:gdLst>
                <a:gd name="T0" fmla="*/ 27 w 42"/>
                <a:gd name="T1" fmla="*/ 0 h 172"/>
                <a:gd name="T2" fmla="*/ 12 w 42"/>
                <a:gd name="T3" fmla="*/ 67 h 172"/>
                <a:gd name="T4" fmla="*/ 42 w 42"/>
                <a:gd name="T5" fmla="*/ 127 h 172"/>
                <a:gd name="T6" fmla="*/ 27 w 42"/>
                <a:gd name="T7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72">
                  <a:moveTo>
                    <a:pt x="27" y="0"/>
                  </a:moveTo>
                  <a:cubicBezTo>
                    <a:pt x="38" y="31"/>
                    <a:pt x="30" y="40"/>
                    <a:pt x="12" y="67"/>
                  </a:cubicBezTo>
                  <a:cubicBezTo>
                    <a:pt x="0" y="106"/>
                    <a:pt x="20" y="94"/>
                    <a:pt x="42" y="127"/>
                  </a:cubicBezTo>
                  <a:cubicBezTo>
                    <a:pt x="23" y="156"/>
                    <a:pt x="27" y="141"/>
                    <a:pt x="27" y="172"/>
                  </a:cubicBezTo>
                </a:path>
              </a:pathLst>
            </a:custGeom>
            <a:noFill/>
            <a:ln w="9525" cap="flat">
              <a:solidFill>
                <a:srgbClr val="CC3300"/>
              </a:solidFill>
              <a:prstDash val="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24" name="Freeform 40"/>
            <p:cNvSpPr>
              <a:spLocks/>
            </p:cNvSpPr>
            <p:nvPr/>
          </p:nvSpPr>
          <p:spPr bwMode="auto">
            <a:xfrm>
              <a:off x="1777" y="2066"/>
              <a:ext cx="42" cy="172"/>
            </a:xfrm>
            <a:custGeom>
              <a:avLst/>
              <a:gdLst>
                <a:gd name="T0" fmla="*/ 27 w 42"/>
                <a:gd name="T1" fmla="*/ 0 h 172"/>
                <a:gd name="T2" fmla="*/ 12 w 42"/>
                <a:gd name="T3" fmla="*/ 67 h 172"/>
                <a:gd name="T4" fmla="*/ 42 w 42"/>
                <a:gd name="T5" fmla="*/ 127 h 172"/>
                <a:gd name="T6" fmla="*/ 27 w 42"/>
                <a:gd name="T7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72">
                  <a:moveTo>
                    <a:pt x="27" y="0"/>
                  </a:moveTo>
                  <a:cubicBezTo>
                    <a:pt x="38" y="31"/>
                    <a:pt x="30" y="40"/>
                    <a:pt x="12" y="67"/>
                  </a:cubicBezTo>
                  <a:cubicBezTo>
                    <a:pt x="0" y="106"/>
                    <a:pt x="20" y="94"/>
                    <a:pt x="42" y="127"/>
                  </a:cubicBezTo>
                  <a:cubicBezTo>
                    <a:pt x="23" y="156"/>
                    <a:pt x="27" y="141"/>
                    <a:pt x="27" y="172"/>
                  </a:cubicBezTo>
                </a:path>
              </a:pathLst>
            </a:custGeom>
            <a:noFill/>
            <a:ln w="9525" cap="flat">
              <a:solidFill>
                <a:srgbClr val="CC3300"/>
              </a:solidFill>
              <a:prstDash val="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225" name="Freeform 41"/>
            <p:cNvSpPr>
              <a:spLocks/>
            </p:cNvSpPr>
            <p:nvPr/>
          </p:nvSpPr>
          <p:spPr bwMode="auto">
            <a:xfrm>
              <a:off x="3707" y="2021"/>
              <a:ext cx="42" cy="172"/>
            </a:xfrm>
            <a:custGeom>
              <a:avLst/>
              <a:gdLst>
                <a:gd name="T0" fmla="*/ 27 w 42"/>
                <a:gd name="T1" fmla="*/ 0 h 172"/>
                <a:gd name="T2" fmla="*/ 12 w 42"/>
                <a:gd name="T3" fmla="*/ 67 h 172"/>
                <a:gd name="T4" fmla="*/ 42 w 42"/>
                <a:gd name="T5" fmla="*/ 127 h 172"/>
                <a:gd name="T6" fmla="*/ 27 w 42"/>
                <a:gd name="T7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72">
                  <a:moveTo>
                    <a:pt x="27" y="0"/>
                  </a:moveTo>
                  <a:cubicBezTo>
                    <a:pt x="38" y="31"/>
                    <a:pt x="30" y="40"/>
                    <a:pt x="12" y="67"/>
                  </a:cubicBezTo>
                  <a:cubicBezTo>
                    <a:pt x="0" y="106"/>
                    <a:pt x="20" y="94"/>
                    <a:pt x="42" y="127"/>
                  </a:cubicBezTo>
                  <a:cubicBezTo>
                    <a:pt x="23" y="156"/>
                    <a:pt x="27" y="141"/>
                    <a:pt x="27" y="172"/>
                  </a:cubicBezTo>
                </a:path>
              </a:pathLst>
            </a:custGeom>
            <a:noFill/>
            <a:ln w="9525" cap="flat">
              <a:solidFill>
                <a:srgbClr val="CC3300"/>
              </a:solidFill>
              <a:prstDash val="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9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10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10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2000"/>
                                        <p:tgtEl>
                                          <p:spTgt spid="93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6" name="Rectangle 18"/>
          <p:cNvSpPr>
            <a:spLocks noChangeArrowheads="1"/>
          </p:cNvSpPr>
          <p:nvPr/>
        </p:nvSpPr>
        <p:spPr bwMode="auto">
          <a:xfrm>
            <a:off x="4764088" y="2841625"/>
            <a:ext cx="118745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4232" name="Group 24"/>
          <p:cNvGrpSpPr>
            <a:grpSpLocks/>
          </p:cNvGrpSpPr>
          <p:nvPr/>
        </p:nvGrpSpPr>
        <p:grpSpPr bwMode="auto">
          <a:xfrm>
            <a:off x="498475" y="1590675"/>
            <a:ext cx="6827838" cy="2055813"/>
            <a:chOff x="314" y="1002"/>
            <a:chExt cx="4301" cy="1295"/>
          </a:xfrm>
        </p:grpSpPr>
        <p:grpSp>
          <p:nvGrpSpPr>
            <p:cNvPr id="94214" name="Group 6"/>
            <p:cNvGrpSpPr>
              <a:grpSpLocks/>
            </p:cNvGrpSpPr>
            <p:nvPr/>
          </p:nvGrpSpPr>
          <p:grpSpPr bwMode="auto">
            <a:xfrm>
              <a:off x="1182" y="1002"/>
              <a:ext cx="2065" cy="666"/>
              <a:chOff x="1182" y="1002"/>
              <a:chExt cx="2065" cy="666"/>
            </a:xfrm>
          </p:grpSpPr>
          <p:sp>
            <p:nvSpPr>
              <p:cNvPr id="94215" name="Freeform 7"/>
              <p:cNvSpPr>
                <a:spLocks/>
              </p:cNvSpPr>
              <p:nvPr/>
            </p:nvSpPr>
            <p:spPr bwMode="auto">
              <a:xfrm>
                <a:off x="1182" y="1608"/>
                <a:ext cx="239" cy="60"/>
              </a:xfrm>
              <a:custGeom>
                <a:avLst/>
                <a:gdLst>
                  <a:gd name="T0" fmla="*/ 0 w 239"/>
                  <a:gd name="T1" fmla="*/ 60 h 60"/>
                  <a:gd name="T2" fmla="*/ 44 w 239"/>
                  <a:gd name="T3" fmla="*/ 0 h 60"/>
                  <a:gd name="T4" fmla="*/ 224 w 239"/>
                  <a:gd name="T5" fmla="*/ 0 h 60"/>
                  <a:gd name="T6" fmla="*/ 239 w 239"/>
                  <a:gd name="T7" fmla="*/ 45 h 60"/>
                  <a:gd name="T8" fmla="*/ 172 w 239"/>
                  <a:gd name="T9" fmla="*/ 52 h 60"/>
                  <a:gd name="T10" fmla="*/ 172 w 239"/>
                  <a:gd name="T1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9" h="60">
                    <a:moveTo>
                      <a:pt x="0" y="60"/>
                    </a:moveTo>
                    <a:lnTo>
                      <a:pt x="44" y="0"/>
                    </a:lnTo>
                    <a:lnTo>
                      <a:pt x="224" y="0"/>
                    </a:lnTo>
                    <a:lnTo>
                      <a:pt x="239" y="45"/>
                    </a:lnTo>
                    <a:lnTo>
                      <a:pt x="172" y="52"/>
                    </a:lnTo>
                    <a:lnTo>
                      <a:pt x="172" y="0"/>
                    </a:lnTo>
                  </a:path>
                </a:pathLst>
              </a:custGeom>
              <a:noFill/>
              <a:ln w="28575" cmpd="sng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4216" name="Freeform 8"/>
              <p:cNvSpPr>
                <a:spLocks/>
              </p:cNvSpPr>
              <p:nvPr/>
            </p:nvSpPr>
            <p:spPr bwMode="auto">
              <a:xfrm>
                <a:off x="1406" y="1002"/>
                <a:ext cx="1841" cy="611"/>
              </a:xfrm>
              <a:custGeom>
                <a:avLst/>
                <a:gdLst>
                  <a:gd name="T0" fmla="*/ 0 w 1841"/>
                  <a:gd name="T1" fmla="*/ 606 h 611"/>
                  <a:gd name="T2" fmla="*/ 711 w 1841"/>
                  <a:gd name="T3" fmla="*/ 576 h 611"/>
                  <a:gd name="T4" fmla="*/ 808 w 1841"/>
                  <a:gd name="T5" fmla="*/ 539 h 611"/>
                  <a:gd name="T6" fmla="*/ 831 w 1841"/>
                  <a:gd name="T7" fmla="*/ 532 h 611"/>
                  <a:gd name="T8" fmla="*/ 1010 w 1841"/>
                  <a:gd name="T9" fmla="*/ 397 h 611"/>
                  <a:gd name="T10" fmla="*/ 1085 w 1841"/>
                  <a:gd name="T11" fmla="*/ 330 h 611"/>
                  <a:gd name="T12" fmla="*/ 1145 w 1841"/>
                  <a:gd name="T13" fmla="*/ 270 h 611"/>
                  <a:gd name="T14" fmla="*/ 1182 w 1841"/>
                  <a:gd name="T15" fmla="*/ 225 h 611"/>
                  <a:gd name="T16" fmla="*/ 1302 w 1841"/>
                  <a:gd name="T17" fmla="*/ 113 h 611"/>
                  <a:gd name="T18" fmla="*/ 1392 w 1841"/>
                  <a:gd name="T19" fmla="*/ 30 h 611"/>
                  <a:gd name="T20" fmla="*/ 1437 w 1841"/>
                  <a:gd name="T21" fmla="*/ 15 h 611"/>
                  <a:gd name="T22" fmla="*/ 1459 w 1841"/>
                  <a:gd name="T23" fmla="*/ 0 h 611"/>
                  <a:gd name="T24" fmla="*/ 1698 w 1841"/>
                  <a:gd name="T25" fmla="*/ 38 h 611"/>
                  <a:gd name="T26" fmla="*/ 1751 w 1841"/>
                  <a:gd name="T27" fmla="*/ 60 h 611"/>
                  <a:gd name="T28" fmla="*/ 1826 w 1841"/>
                  <a:gd name="T29" fmla="*/ 98 h 611"/>
                  <a:gd name="T30" fmla="*/ 1841 w 1841"/>
                  <a:gd name="T31" fmla="*/ 120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41" h="611">
                    <a:moveTo>
                      <a:pt x="0" y="606"/>
                    </a:moveTo>
                    <a:cubicBezTo>
                      <a:pt x="420" y="601"/>
                      <a:pt x="447" y="611"/>
                      <a:pt x="711" y="576"/>
                    </a:cubicBezTo>
                    <a:cubicBezTo>
                      <a:pt x="744" y="565"/>
                      <a:pt x="774" y="550"/>
                      <a:pt x="808" y="539"/>
                    </a:cubicBezTo>
                    <a:cubicBezTo>
                      <a:pt x="816" y="537"/>
                      <a:pt x="831" y="532"/>
                      <a:pt x="831" y="532"/>
                    </a:cubicBezTo>
                    <a:cubicBezTo>
                      <a:pt x="890" y="487"/>
                      <a:pt x="947" y="435"/>
                      <a:pt x="1010" y="397"/>
                    </a:cubicBezTo>
                    <a:cubicBezTo>
                      <a:pt x="1031" y="365"/>
                      <a:pt x="1057" y="358"/>
                      <a:pt x="1085" y="330"/>
                    </a:cubicBezTo>
                    <a:cubicBezTo>
                      <a:pt x="1106" y="309"/>
                      <a:pt x="1122" y="289"/>
                      <a:pt x="1145" y="270"/>
                    </a:cubicBezTo>
                    <a:cubicBezTo>
                      <a:pt x="1221" y="206"/>
                      <a:pt x="1121" y="285"/>
                      <a:pt x="1182" y="225"/>
                    </a:cubicBezTo>
                    <a:cubicBezTo>
                      <a:pt x="1221" y="187"/>
                      <a:pt x="1264" y="152"/>
                      <a:pt x="1302" y="113"/>
                    </a:cubicBezTo>
                    <a:cubicBezTo>
                      <a:pt x="1327" y="87"/>
                      <a:pt x="1361" y="48"/>
                      <a:pt x="1392" y="30"/>
                    </a:cubicBezTo>
                    <a:cubicBezTo>
                      <a:pt x="1406" y="22"/>
                      <a:pt x="1424" y="24"/>
                      <a:pt x="1437" y="15"/>
                    </a:cubicBezTo>
                    <a:cubicBezTo>
                      <a:pt x="1444" y="10"/>
                      <a:pt x="1452" y="5"/>
                      <a:pt x="1459" y="0"/>
                    </a:cubicBezTo>
                    <a:cubicBezTo>
                      <a:pt x="1543" y="6"/>
                      <a:pt x="1617" y="17"/>
                      <a:pt x="1698" y="38"/>
                    </a:cubicBezTo>
                    <a:cubicBezTo>
                      <a:pt x="1746" y="69"/>
                      <a:pt x="1694" y="39"/>
                      <a:pt x="1751" y="60"/>
                    </a:cubicBezTo>
                    <a:cubicBezTo>
                      <a:pt x="1778" y="70"/>
                      <a:pt x="1798" y="88"/>
                      <a:pt x="1826" y="98"/>
                    </a:cubicBezTo>
                    <a:cubicBezTo>
                      <a:pt x="1831" y="105"/>
                      <a:pt x="1841" y="120"/>
                      <a:pt x="1841" y="120"/>
                    </a:cubicBezTo>
                  </a:path>
                </a:pathLst>
              </a:custGeom>
              <a:noFill/>
              <a:ln w="38100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94231" name="Group 23"/>
            <p:cNvGrpSpPr>
              <a:grpSpLocks/>
            </p:cNvGrpSpPr>
            <p:nvPr/>
          </p:nvGrpSpPr>
          <p:grpSpPr bwMode="auto">
            <a:xfrm>
              <a:off x="314" y="1093"/>
              <a:ext cx="4301" cy="1204"/>
              <a:chOff x="314" y="1093"/>
              <a:chExt cx="4301" cy="1204"/>
            </a:xfrm>
          </p:grpSpPr>
          <p:sp>
            <p:nvSpPr>
              <p:cNvPr id="94212" name="Freeform 4"/>
              <p:cNvSpPr>
                <a:spLocks/>
              </p:cNvSpPr>
              <p:nvPr/>
            </p:nvSpPr>
            <p:spPr bwMode="auto">
              <a:xfrm>
                <a:off x="314" y="1908"/>
                <a:ext cx="4301" cy="389"/>
              </a:xfrm>
              <a:custGeom>
                <a:avLst/>
                <a:gdLst>
                  <a:gd name="T0" fmla="*/ 0 w 4301"/>
                  <a:gd name="T1" fmla="*/ 389 h 389"/>
                  <a:gd name="T2" fmla="*/ 3898 w 4301"/>
                  <a:gd name="T3" fmla="*/ 389 h 389"/>
                  <a:gd name="T4" fmla="*/ 4301 w 4301"/>
                  <a:gd name="T5" fmla="*/ 14 h 389"/>
                  <a:gd name="T6" fmla="*/ 434 w 4301"/>
                  <a:gd name="T7" fmla="*/ 0 h 389"/>
                  <a:gd name="T8" fmla="*/ 0 w 4301"/>
                  <a:gd name="T9" fmla="*/ 38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01" h="389">
                    <a:moveTo>
                      <a:pt x="0" y="389"/>
                    </a:moveTo>
                    <a:lnTo>
                      <a:pt x="3898" y="389"/>
                    </a:lnTo>
                    <a:lnTo>
                      <a:pt x="4301" y="14"/>
                    </a:lnTo>
                    <a:lnTo>
                      <a:pt x="434" y="0"/>
                    </a:lnTo>
                    <a:lnTo>
                      <a:pt x="0" y="389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94213" name="Picture 5" descr="j031906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5" y="1635"/>
                <a:ext cx="1154" cy="5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94217" name="Group 9"/>
              <p:cNvGrpSpPr>
                <a:grpSpLocks/>
              </p:cNvGrpSpPr>
              <p:nvPr/>
            </p:nvGrpSpPr>
            <p:grpSpPr bwMode="auto">
              <a:xfrm>
                <a:off x="3067" y="1093"/>
                <a:ext cx="479" cy="994"/>
                <a:chOff x="3067" y="1093"/>
                <a:chExt cx="479" cy="994"/>
              </a:xfrm>
            </p:grpSpPr>
            <p:sp>
              <p:nvSpPr>
                <p:cNvPr id="94218" name="Oval 10"/>
                <p:cNvSpPr>
                  <a:spLocks noChangeArrowheads="1"/>
                </p:cNvSpPr>
                <p:nvPr/>
              </p:nvSpPr>
              <p:spPr bwMode="auto">
                <a:xfrm>
                  <a:off x="3067" y="1093"/>
                  <a:ext cx="471" cy="98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00"/>
                    </a:gs>
                    <a:gs pos="50000">
                      <a:srgbClr val="FFFF00">
                        <a:gamma/>
                        <a:shade val="46275"/>
                        <a:invGamma/>
                      </a:srgbClr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94219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3067" y="1975"/>
                  <a:ext cx="82" cy="11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94220" name="Line 12"/>
                <p:cNvSpPr>
                  <a:spLocks noChangeShapeType="1"/>
                </p:cNvSpPr>
                <p:nvPr/>
              </p:nvSpPr>
              <p:spPr bwMode="auto">
                <a:xfrm>
                  <a:off x="3449" y="1982"/>
                  <a:ext cx="97" cy="9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</p:grpSp>
      <p:sp>
        <p:nvSpPr>
          <p:cNvPr id="94223" name="Freeform 15"/>
          <p:cNvSpPr>
            <a:spLocks/>
          </p:cNvSpPr>
          <p:nvPr/>
        </p:nvSpPr>
        <p:spPr bwMode="auto">
          <a:xfrm>
            <a:off x="4370388" y="2825750"/>
            <a:ext cx="438150" cy="465138"/>
          </a:xfrm>
          <a:custGeom>
            <a:avLst/>
            <a:gdLst>
              <a:gd name="T0" fmla="*/ 0 w 546"/>
              <a:gd name="T1" fmla="*/ 330 h 330"/>
              <a:gd name="T2" fmla="*/ 546 w 546"/>
              <a:gd name="T3" fmla="*/ 187 h 330"/>
              <a:gd name="T4" fmla="*/ 546 w 546"/>
              <a:gd name="T5" fmla="*/ 0 h 330"/>
              <a:gd name="T6" fmla="*/ 0 w 546"/>
              <a:gd name="T7" fmla="*/ 105 h 330"/>
              <a:gd name="T8" fmla="*/ 0 w 546"/>
              <a:gd name="T9" fmla="*/ 33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6" h="330">
                <a:moveTo>
                  <a:pt x="0" y="330"/>
                </a:moveTo>
                <a:lnTo>
                  <a:pt x="546" y="187"/>
                </a:lnTo>
                <a:lnTo>
                  <a:pt x="546" y="0"/>
                </a:lnTo>
                <a:lnTo>
                  <a:pt x="0" y="105"/>
                </a:lnTo>
                <a:lnTo>
                  <a:pt x="0" y="330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24" name="Rectangle 16"/>
          <p:cNvSpPr>
            <a:spLocks noChangeArrowheads="1"/>
          </p:cNvSpPr>
          <p:nvPr/>
        </p:nvSpPr>
        <p:spPr bwMode="auto">
          <a:xfrm>
            <a:off x="4370388" y="2957513"/>
            <a:ext cx="118745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27" name="Freeform 19"/>
          <p:cNvSpPr>
            <a:spLocks/>
          </p:cNvSpPr>
          <p:nvPr/>
        </p:nvSpPr>
        <p:spPr bwMode="auto">
          <a:xfrm>
            <a:off x="5557838" y="2851150"/>
            <a:ext cx="403225" cy="487363"/>
          </a:xfrm>
          <a:custGeom>
            <a:avLst/>
            <a:gdLst>
              <a:gd name="T0" fmla="*/ 0 w 254"/>
              <a:gd name="T1" fmla="*/ 60 h 307"/>
              <a:gd name="T2" fmla="*/ 254 w 254"/>
              <a:gd name="T3" fmla="*/ 0 h 307"/>
              <a:gd name="T4" fmla="*/ 254 w 254"/>
              <a:gd name="T5" fmla="*/ 232 h 307"/>
              <a:gd name="T6" fmla="*/ 0 w 254"/>
              <a:gd name="T7" fmla="*/ 307 h 307"/>
              <a:gd name="T8" fmla="*/ 0 w 254"/>
              <a:gd name="T9" fmla="*/ 60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307">
                <a:moveTo>
                  <a:pt x="0" y="60"/>
                </a:moveTo>
                <a:lnTo>
                  <a:pt x="254" y="0"/>
                </a:lnTo>
                <a:lnTo>
                  <a:pt x="254" y="232"/>
                </a:lnTo>
                <a:lnTo>
                  <a:pt x="0" y="307"/>
                </a:lnTo>
                <a:lnTo>
                  <a:pt x="0" y="60"/>
                </a:ln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33" name="AutoShape 25"/>
          <p:cNvSpPr>
            <a:spLocks noChangeArrowheads="1"/>
          </p:cNvSpPr>
          <p:nvPr/>
        </p:nvSpPr>
        <p:spPr bwMode="auto">
          <a:xfrm>
            <a:off x="5367338" y="712788"/>
            <a:ext cx="1865312" cy="1235075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sz="1600" b="1"/>
              <a:t>Behälter der Bauart nach zur Diesellagerung zugelassen</a:t>
            </a:r>
          </a:p>
        </p:txBody>
      </p:sp>
      <p:sp>
        <p:nvSpPr>
          <p:cNvPr id="94234" name="AutoShape 26"/>
          <p:cNvSpPr>
            <a:spLocks noChangeArrowheads="1"/>
          </p:cNvSpPr>
          <p:nvPr/>
        </p:nvSpPr>
        <p:spPr bwMode="auto">
          <a:xfrm>
            <a:off x="2660650" y="450850"/>
            <a:ext cx="2184400" cy="1141413"/>
          </a:xfrm>
          <a:prstGeom prst="wedgeRoundRectCallout">
            <a:avLst>
              <a:gd name="adj1" fmla="val 60028"/>
              <a:gd name="adj2" fmla="val 9214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sz="1600" b="1"/>
              <a:t>Füllstandsanzeige</a:t>
            </a:r>
          </a:p>
          <a:p>
            <a:pPr algn="ctr"/>
            <a:r>
              <a:rPr lang="de-DE" altLang="de-DE" sz="1600" b="1"/>
              <a:t>Grenzwertgeber, </a:t>
            </a:r>
          </a:p>
          <a:p>
            <a:pPr algn="ctr"/>
            <a:r>
              <a:rPr lang="de-DE" altLang="de-DE" sz="1600" b="1"/>
              <a:t>V &gt; 1.000 l, Befüllung mit AAS</a:t>
            </a:r>
          </a:p>
        </p:txBody>
      </p:sp>
      <p:sp>
        <p:nvSpPr>
          <p:cNvPr id="94235" name="Text Box 27"/>
          <p:cNvSpPr txBox="1">
            <a:spLocks noChangeArrowheads="1"/>
          </p:cNvSpPr>
          <p:nvPr/>
        </p:nvSpPr>
        <p:spPr bwMode="auto">
          <a:xfrm>
            <a:off x="760413" y="6294438"/>
            <a:ext cx="40147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>
                <a:solidFill>
                  <a:srgbClr val="FFFF00"/>
                </a:solidFill>
              </a:rPr>
              <a:t>AAS = Abfüll - Schlauch - Sicherung</a:t>
            </a:r>
          </a:p>
        </p:txBody>
      </p:sp>
      <p:sp>
        <p:nvSpPr>
          <p:cNvPr id="94236" name="AutoShape 28"/>
          <p:cNvSpPr>
            <a:spLocks noChangeArrowheads="1"/>
          </p:cNvSpPr>
          <p:nvPr/>
        </p:nvSpPr>
        <p:spPr bwMode="auto">
          <a:xfrm>
            <a:off x="403225" y="1528763"/>
            <a:ext cx="3076575" cy="714375"/>
          </a:xfrm>
          <a:prstGeom prst="wedgeRoundRectCallout">
            <a:avLst>
              <a:gd name="adj1" fmla="val -1546"/>
              <a:gd name="adj2" fmla="val 110667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sz="1200" b="1"/>
              <a:t>Selbsttätig schließendes Zapfventil</a:t>
            </a:r>
          </a:p>
          <a:p>
            <a:pPr algn="ctr"/>
            <a:r>
              <a:rPr lang="de-DE" altLang="de-DE" sz="1200" b="1"/>
              <a:t>V &lt; 1.000 l: Pumpe u. Absperrhahn, Trennung vom Stromnetz</a:t>
            </a:r>
          </a:p>
        </p:txBody>
      </p:sp>
      <p:sp>
        <p:nvSpPr>
          <p:cNvPr id="94238" name="AutoShape 30"/>
          <p:cNvSpPr>
            <a:spLocks noChangeArrowheads="1"/>
          </p:cNvSpPr>
          <p:nvPr/>
        </p:nvSpPr>
        <p:spPr bwMode="auto">
          <a:xfrm>
            <a:off x="177800" y="4879975"/>
            <a:ext cx="2814638" cy="1068388"/>
          </a:xfrm>
          <a:prstGeom prst="wedgeRoundRectCallout">
            <a:avLst>
              <a:gd name="adj1" fmla="val -593"/>
              <a:gd name="adj2" fmla="val -173625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sz="1200" b="1"/>
              <a:t>Boden: Standsicher u. flüssigkeitsdicht,</a:t>
            </a:r>
          </a:p>
          <a:p>
            <a:pPr algn="ctr"/>
            <a:r>
              <a:rPr lang="de-DE" altLang="de-DE" sz="1200" b="1"/>
              <a:t>Leckagen schnell erkennbar, rasche Aufnahme u. Entfernung auslaufender Kraftstoffe</a:t>
            </a:r>
          </a:p>
        </p:txBody>
      </p:sp>
      <p:grpSp>
        <p:nvGrpSpPr>
          <p:cNvPr id="94254" name="Group 46"/>
          <p:cNvGrpSpPr>
            <a:grpSpLocks/>
          </p:cNvGrpSpPr>
          <p:nvPr/>
        </p:nvGrpSpPr>
        <p:grpSpPr bwMode="auto">
          <a:xfrm>
            <a:off x="3302000" y="3313113"/>
            <a:ext cx="3989388" cy="1136650"/>
            <a:chOff x="2080" y="2087"/>
            <a:chExt cx="2513" cy="716"/>
          </a:xfrm>
        </p:grpSpPr>
        <p:sp>
          <p:nvSpPr>
            <p:cNvPr id="94243" name="Oval 35"/>
            <p:cNvSpPr>
              <a:spLocks noChangeArrowheads="1"/>
            </p:cNvSpPr>
            <p:nvPr/>
          </p:nvSpPr>
          <p:spPr bwMode="auto">
            <a:xfrm>
              <a:off x="2080" y="2087"/>
              <a:ext cx="194" cy="56"/>
            </a:xfrm>
            <a:prstGeom prst="ellips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4245" name="Freeform 37"/>
            <p:cNvSpPr>
              <a:spLocks/>
            </p:cNvSpPr>
            <p:nvPr/>
          </p:nvSpPr>
          <p:spPr bwMode="auto">
            <a:xfrm>
              <a:off x="2169" y="2147"/>
              <a:ext cx="561" cy="479"/>
            </a:xfrm>
            <a:custGeom>
              <a:avLst/>
              <a:gdLst>
                <a:gd name="T0" fmla="*/ 0 w 561"/>
                <a:gd name="T1" fmla="*/ 0 h 479"/>
                <a:gd name="T2" fmla="*/ 0 w 561"/>
                <a:gd name="T3" fmla="*/ 479 h 479"/>
                <a:gd name="T4" fmla="*/ 561 w 561"/>
                <a:gd name="T5" fmla="*/ 47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1" h="479">
                  <a:moveTo>
                    <a:pt x="0" y="0"/>
                  </a:moveTo>
                  <a:lnTo>
                    <a:pt x="0" y="479"/>
                  </a:lnTo>
                  <a:lnTo>
                    <a:pt x="561" y="479"/>
                  </a:ln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247" name="Text Box 39"/>
            <p:cNvSpPr txBox="1">
              <a:spLocks noChangeArrowheads="1"/>
            </p:cNvSpPr>
            <p:nvPr/>
          </p:nvSpPr>
          <p:spPr bwMode="auto">
            <a:xfrm>
              <a:off x="2753" y="2566"/>
              <a:ext cx="762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de-DE" sz="1200" b="1">
                  <a:solidFill>
                    <a:schemeClr val="accent2"/>
                  </a:solidFill>
                </a:rPr>
                <a:t>Schlammfang</a:t>
              </a:r>
            </a:p>
          </p:txBody>
        </p:sp>
        <p:sp>
          <p:nvSpPr>
            <p:cNvPr id="94248" name="Text Box 40"/>
            <p:cNvSpPr txBox="1">
              <a:spLocks noChangeArrowheads="1"/>
            </p:cNvSpPr>
            <p:nvPr/>
          </p:nvSpPr>
          <p:spPr bwMode="auto">
            <a:xfrm>
              <a:off x="3615" y="2515"/>
              <a:ext cx="76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de-DE" sz="1200" b="1">
                  <a:solidFill>
                    <a:schemeClr val="accent2"/>
                  </a:solidFill>
                </a:rPr>
                <a:t>Leichtstoffab-scheider</a:t>
              </a:r>
            </a:p>
          </p:txBody>
        </p:sp>
        <p:sp>
          <p:nvSpPr>
            <p:cNvPr id="94249" name="Line 41"/>
            <p:cNvSpPr>
              <a:spLocks noChangeShapeType="1"/>
            </p:cNvSpPr>
            <p:nvPr/>
          </p:nvSpPr>
          <p:spPr bwMode="auto">
            <a:xfrm>
              <a:off x="3508" y="2648"/>
              <a:ext cx="113" cy="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250" name="Line 42"/>
            <p:cNvSpPr>
              <a:spLocks noChangeShapeType="1"/>
            </p:cNvSpPr>
            <p:nvPr/>
          </p:nvSpPr>
          <p:spPr bwMode="auto">
            <a:xfrm>
              <a:off x="4369" y="2656"/>
              <a:ext cx="224" cy="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4255" name="Text Box 47"/>
          <p:cNvSpPr txBox="1">
            <a:spLocks noChangeArrowheads="1"/>
          </p:cNvSpPr>
          <p:nvPr/>
        </p:nvSpPr>
        <p:spPr bwMode="auto">
          <a:xfrm>
            <a:off x="4703763" y="5178425"/>
            <a:ext cx="1898650" cy="33655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600" b="1"/>
              <a:t>Überdachung</a:t>
            </a:r>
          </a:p>
        </p:txBody>
      </p:sp>
      <p:grpSp>
        <p:nvGrpSpPr>
          <p:cNvPr id="94257" name="Group 49"/>
          <p:cNvGrpSpPr>
            <a:grpSpLocks/>
          </p:cNvGrpSpPr>
          <p:nvPr/>
        </p:nvGrpSpPr>
        <p:grpSpPr bwMode="auto">
          <a:xfrm>
            <a:off x="4097338" y="4441825"/>
            <a:ext cx="2992437" cy="700088"/>
            <a:chOff x="2581" y="2798"/>
            <a:chExt cx="1885" cy="441"/>
          </a:xfrm>
        </p:grpSpPr>
        <p:grpSp>
          <p:nvGrpSpPr>
            <p:cNvPr id="94253" name="Group 45"/>
            <p:cNvGrpSpPr>
              <a:grpSpLocks/>
            </p:cNvGrpSpPr>
            <p:nvPr/>
          </p:nvGrpSpPr>
          <p:grpSpPr bwMode="auto">
            <a:xfrm>
              <a:off x="2581" y="2835"/>
              <a:ext cx="1885" cy="404"/>
              <a:chOff x="2581" y="2835"/>
              <a:chExt cx="1885" cy="404"/>
            </a:xfrm>
          </p:grpSpPr>
          <p:sp>
            <p:nvSpPr>
              <p:cNvPr id="94251" name="Freeform 43"/>
              <p:cNvSpPr>
                <a:spLocks/>
              </p:cNvSpPr>
              <p:nvPr/>
            </p:nvSpPr>
            <p:spPr bwMode="auto">
              <a:xfrm>
                <a:off x="2581" y="2835"/>
                <a:ext cx="1885" cy="210"/>
              </a:xfrm>
              <a:custGeom>
                <a:avLst/>
                <a:gdLst>
                  <a:gd name="T0" fmla="*/ 0 w 1885"/>
                  <a:gd name="T1" fmla="*/ 0 h 210"/>
                  <a:gd name="T2" fmla="*/ 15 w 1885"/>
                  <a:gd name="T3" fmla="*/ 202 h 210"/>
                  <a:gd name="T4" fmla="*/ 1877 w 1885"/>
                  <a:gd name="T5" fmla="*/ 210 h 210"/>
                  <a:gd name="T6" fmla="*/ 1885 w 1885"/>
                  <a:gd name="T7" fmla="*/ 8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85" h="210">
                    <a:moveTo>
                      <a:pt x="0" y="0"/>
                    </a:moveTo>
                    <a:lnTo>
                      <a:pt x="15" y="202"/>
                    </a:lnTo>
                    <a:lnTo>
                      <a:pt x="1877" y="210"/>
                    </a:lnTo>
                    <a:lnTo>
                      <a:pt x="1885" y="8"/>
                    </a:lnTo>
                  </a:path>
                </a:pathLst>
              </a:custGeom>
              <a:noFill/>
              <a:ln w="19050" cmpd="sng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4252" name="Line 44"/>
              <p:cNvSpPr>
                <a:spLocks noChangeShapeType="1"/>
              </p:cNvSpPr>
              <p:nvPr/>
            </p:nvSpPr>
            <p:spPr bwMode="auto">
              <a:xfrm>
                <a:off x="3546" y="3045"/>
                <a:ext cx="0" cy="194"/>
              </a:xfrm>
              <a:prstGeom prst="line">
                <a:avLst/>
              </a:prstGeom>
              <a:noFill/>
              <a:ln w="19050">
                <a:solidFill>
                  <a:srgbClr val="FFFF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94256" name="Text Box 48"/>
            <p:cNvSpPr txBox="1">
              <a:spLocks noChangeArrowheads="1"/>
            </p:cNvSpPr>
            <p:nvPr/>
          </p:nvSpPr>
          <p:spPr bwMode="auto">
            <a:xfrm>
              <a:off x="3142" y="2798"/>
              <a:ext cx="68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de-DE" sz="1200" b="1">
                  <a:solidFill>
                    <a:srgbClr val="FFFF66"/>
                  </a:solidFill>
                </a:rPr>
                <a:t>Alternative:</a:t>
              </a:r>
            </a:p>
          </p:txBody>
        </p:sp>
      </p:grpSp>
      <p:grpSp>
        <p:nvGrpSpPr>
          <p:cNvPr id="94260" name="Group 52"/>
          <p:cNvGrpSpPr>
            <a:grpSpLocks/>
          </p:cNvGrpSpPr>
          <p:nvPr/>
        </p:nvGrpSpPr>
        <p:grpSpPr bwMode="auto">
          <a:xfrm>
            <a:off x="3217863" y="2624138"/>
            <a:ext cx="5557837" cy="3241675"/>
            <a:chOff x="2027" y="1653"/>
            <a:chExt cx="3501" cy="2042"/>
          </a:xfrm>
        </p:grpSpPr>
        <p:sp>
          <p:nvSpPr>
            <p:cNvPr id="94258" name="Oval 50"/>
            <p:cNvSpPr>
              <a:spLocks noChangeArrowheads="1"/>
            </p:cNvSpPr>
            <p:nvPr/>
          </p:nvSpPr>
          <p:spPr bwMode="auto">
            <a:xfrm>
              <a:off x="2027" y="2274"/>
              <a:ext cx="2731" cy="1421"/>
            </a:xfrm>
            <a:prstGeom prst="ellips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4259" name="AutoShape 51"/>
            <p:cNvSpPr>
              <a:spLocks noChangeArrowheads="1"/>
            </p:cNvSpPr>
            <p:nvPr/>
          </p:nvSpPr>
          <p:spPr bwMode="auto">
            <a:xfrm>
              <a:off x="4354" y="1653"/>
              <a:ext cx="1174" cy="419"/>
            </a:xfrm>
            <a:prstGeom prst="wedgeRoundRectCallout">
              <a:avLst>
                <a:gd name="adj1" fmla="val -46509"/>
                <a:gd name="adj2" fmla="val 153579"/>
                <a:gd name="adj3" fmla="val 16667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de-DE" altLang="de-DE" sz="1600" b="1"/>
                <a:t>Abfüllmenge </a:t>
              </a:r>
            </a:p>
            <a:p>
              <a:pPr algn="ctr"/>
              <a:r>
                <a:rPr lang="de-DE" altLang="de-DE" sz="1600" b="1"/>
                <a:t>&gt; 40.000 l/a</a:t>
              </a:r>
            </a:p>
          </p:txBody>
        </p:sp>
      </p:grpSp>
      <p:pic>
        <p:nvPicPr>
          <p:cNvPr id="94262" name="Picture 54" descr="Baustellentankste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738188"/>
            <a:ext cx="2197100" cy="3146425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264" name="Picture 56" descr="Beispiel wettergeschützte Fasslageru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2549525"/>
            <a:ext cx="2451100" cy="2798763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9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94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9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94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4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4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4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4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9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1000"/>
                                        <p:tgtEl>
                                          <p:spTgt spid="9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1000"/>
                                        <p:tgtEl>
                                          <p:spTgt spid="94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1000"/>
                                        <p:tgtEl>
                                          <p:spTgt spid="94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1000"/>
                                        <p:tgtEl>
                                          <p:spTgt spid="94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33" grpId="0" animBg="1"/>
      <p:bldP spid="94234" grpId="0" animBg="1"/>
      <p:bldP spid="94236" grpId="0" animBg="1"/>
      <p:bldP spid="94238" grpId="0" animBg="1"/>
      <p:bldP spid="942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05063" y="885825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 b="1">
                <a:solidFill>
                  <a:schemeClr val="tx1"/>
                </a:solidFill>
              </a:rPr>
              <a:t>Lageranlage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424113" y="1462088"/>
            <a:ext cx="6427787" cy="402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</a:pPr>
            <a:r>
              <a:rPr lang="de-DE" altLang="de-DE" sz="1900"/>
              <a:t>  Zugelassener Lagerbehälter</a:t>
            </a:r>
          </a:p>
          <a:p>
            <a:pPr marL="712788" lvl="1" indent="0">
              <a:lnSpc>
                <a:spcPct val="90000"/>
              </a:lnSpc>
              <a:buFontTx/>
              <a:buNone/>
            </a:pPr>
            <a:r>
              <a:rPr lang="de-DE" altLang="de-DE" sz="1900" b="1">
                <a:solidFill>
                  <a:srgbClr val="00337C"/>
                </a:solidFill>
              </a:rPr>
              <a:t>GFK-Behälter bis 2000 l einwandig, andere Behälter doppelwandig oder in Auffangwanne</a:t>
            </a:r>
          </a:p>
          <a:p>
            <a:pPr marL="712788" lvl="1" indent="0">
              <a:lnSpc>
                <a:spcPct val="90000"/>
              </a:lnSpc>
              <a:buFontTx/>
              <a:buNone/>
            </a:pPr>
            <a:r>
              <a:rPr lang="de-DE" altLang="de-DE" sz="1900" b="1">
                <a:solidFill>
                  <a:srgbClr val="00337C"/>
                </a:solidFill>
              </a:rPr>
              <a:t>!!! Im Wasserschutzgebiet immer in Auffangwanne!!!</a:t>
            </a:r>
          </a:p>
          <a:p>
            <a:pPr marL="0" indent="0">
              <a:lnSpc>
                <a:spcPct val="90000"/>
              </a:lnSpc>
            </a:pPr>
            <a:r>
              <a:rPr lang="de-DE" altLang="de-DE" sz="1900"/>
              <a:t>  Anfahrschutz (z.B. Leitplanke, große Steine…)</a:t>
            </a:r>
          </a:p>
          <a:p>
            <a:pPr marL="0" indent="0">
              <a:lnSpc>
                <a:spcPct val="90000"/>
              </a:lnSpc>
            </a:pPr>
            <a:r>
              <a:rPr lang="de-DE" altLang="de-DE" sz="1900"/>
              <a:t>  Autom. Zapfventil (Ausn. &lt; 1000 l)</a:t>
            </a:r>
          </a:p>
          <a:p>
            <a:pPr marL="0" indent="0">
              <a:lnSpc>
                <a:spcPct val="90000"/>
              </a:lnSpc>
            </a:pPr>
            <a:r>
              <a:rPr lang="de-DE" altLang="de-DE" sz="1900"/>
              <a:t>  Fest angeschlossener Befüllstutzen</a:t>
            </a:r>
          </a:p>
          <a:p>
            <a:pPr marL="712788" lvl="1" indent="0">
              <a:lnSpc>
                <a:spcPct val="90000"/>
              </a:lnSpc>
              <a:buFontTx/>
              <a:buNone/>
            </a:pPr>
            <a:r>
              <a:rPr lang="de-DE" altLang="de-DE" sz="1900" b="1">
                <a:solidFill>
                  <a:srgbClr val="00337C"/>
                </a:solidFill>
              </a:rPr>
              <a:t>(Ausn. &lt; 1000 l)</a:t>
            </a:r>
            <a:r>
              <a:rPr lang="de-DE" altLang="de-DE" sz="1700"/>
              <a:t>           </a:t>
            </a:r>
          </a:p>
          <a:p>
            <a:pPr marL="0" indent="0">
              <a:lnSpc>
                <a:spcPct val="90000"/>
              </a:lnSpc>
            </a:pPr>
            <a:r>
              <a:rPr lang="de-DE" altLang="de-DE" sz="1900"/>
              <a:t>  Grenzwertgeber (Ausn. &lt; 1000 l)</a:t>
            </a:r>
          </a:p>
          <a:p>
            <a:pPr marL="0" indent="0">
              <a:lnSpc>
                <a:spcPct val="90000"/>
              </a:lnSpc>
            </a:pPr>
            <a:r>
              <a:rPr lang="de-DE" altLang="de-DE" sz="1900"/>
              <a:t>  Hebersicherung</a:t>
            </a:r>
          </a:p>
          <a:p>
            <a:pPr marL="0" indent="0">
              <a:lnSpc>
                <a:spcPct val="90000"/>
              </a:lnSpc>
            </a:pPr>
            <a:r>
              <a:rPr lang="de-DE" altLang="de-DE" sz="1900"/>
              <a:t>  Keine Abgabe im natürlichen Gefälle</a:t>
            </a:r>
          </a:p>
          <a:p>
            <a:pPr marL="0" indent="0">
              <a:lnSpc>
                <a:spcPct val="90000"/>
              </a:lnSpc>
            </a:pPr>
            <a:endParaRPr lang="de-DE" altLang="de-DE" sz="1900"/>
          </a:p>
          <a:p>
            <a:pPr marL="0" indent="0">
              <a:lnSpc>
                <a:spcPct val="90000"/>
              </a:lnSpc>
            </a:pPr>
            <a:endParaRPr lang="de-DE" altLang="de-DE"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2341563" y="841375"/>
            <a:ext cx="628173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Futura Book" charset="0"/>
              </a:defRPr>
            </a:lvl1pPr>
            <a:lvl2pPr>
              <a:defRPr>
                <a:solidFill>
                  <a:schemeClr val="bg1"/>
                </a:solidFill>
                <a:latin typeface="Futura Book" charset="0"/>
              </a:defRPr>
            </a:lvl2pPr>
            <a:lvl3pPr>
              <a:defRPr>
                <a:solidFill>
                  <a:schemeClr val="bg1"/>
                </a:solidFill>
                <a:latin typeface="Futura Book" charset="0"/>
              </a:defRPr>
            </a:lvl3pPr>
            <a:lvl4pPr>
              <a:defRPr>
                <a:solidFill>
                  <a:schemeClr val="bg1"/>
                </a:solidFill>
                <a:latin typeface="Futura Book" charset="0"/>
              </a:defRPr>
            </a:lvl4pPr>
            <a:lvl5pPr>
              <a:defRPr>
                <a:solidFill>
                  <a:schemeClr val="bg1"/>
                </a:solidFill>
                <a:latin typeface="Futura Book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Futura Book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Futura Book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Futura Book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Futura Book" charset="0"/>
              </a:defRPr>
            </a:lvl9pPr>
          </a:lstStyle>
          <a:p>
            <a:r>
              <a:rPr lang="de-DE" altLang="de-DE" sz="2400" b="1">
                <a:solidFill>
                  <a:schemeClr val="tx1"/>
                </a:solidFill>
              </a:rPr>
              <a:t>Abfüllplatz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2316163" y="1404938"/>
            <a:ext cx="6307137" cy="491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200" b="1">
                <a:solidFill>
                  <a:srgbClr val="00337C"/>
                </a:solidFill>
                <a:latin typeface="Futura Book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5753F"/>
                </a:solidFill>
                <a:latin typeface="Futura Book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5753F"/>
                </a:solidFill>
                <a:latin typeface="Futura Book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de-DE" altLang="de-DE" sz="2100"/>
              <a:t>Größe des Wirkbereiches: </a:t>
            </a:r>
          </a:p>
          <a:p>
            <a:pPr>
              <a:buFontTx/>
              <a:buNone/>
            </a:pPr>
            <a:r>
              <a:rPr lang="de-DE" altLang="de-DE" sz="2100"/>
              <a:t>	mind. Schlauchlänge + 1 m od. bauliche Begrenzung</a:t>
            </a:r>
          </a:p>
          <a:p>
            <a:r>
              <a:rPr lang="de-DE" altLang="de-DE" sz="2100"/>
              <a:t>Bodenbelag standfest, flüssigkeitsbeständig und flüssigkeitsundurchlässig</a:t>
            </a:r>
          </a:p>
          <a:p>
            <a:r>
              <a:rPr lang="de-DE" altLang="de-DE" sz="2100"/>
              <a:t>Feuerlöscher und ausreichend Bindemittel vorhalten</a:t>
            </a:r>
          </a:p>
          <a:p>
            <a:r>
              <a:rPr lang="de-DE" altLang="de-DE" sz="2100"/>
              <a:t>Überdachung: bis 40000 l/a keine Überdachung</a:t>
            </a:r>
          </a:p>
          <a:p>
            <a:pPr>
              <a:buFontTx/>
              <a:buNone/>
            </a:pPr>
            <a:r>
              <a:rPr lang="de-DE" altLang="de-DE" sz="2100"/>
              <a:t>	Aber: Überdachung bei Auffangwanne</a:t>
            </a:r>
          </a:p>
          <a:p>
            <a:pPr>
              <a:buFontTx/>
              <a:buNone/>
            </a:pPr>
            <a:endParaRPr lang="de-DE" altLang="de-DE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2" name="Rectangle 162"/>
          <p:cNvSpPr>
            <a:spLocks noChangeArrowheads="1"/>
          </p:cNvSpPr>
          <p:nvPr/>
        </p:nvSpPr>
        <p:spPr bwMode="auto">
          <a:xfrm>
            <a:off x="2298700" y="698500"/>
            <a:ext cx="6845300" cy="61595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02563" name="Group 163"/>
          <p:cNvGrpSpPr>
            <a:grpSpLocks/>
          </p:cNvGrpSpPr>
          <p:nvPr/>
        </p:nvGrpSpPr>
        <p:grpSpPr bwMode="auto">
          <a:xfrm>
            <a:off x="2368550" y="1016000"/>
            <a:ext cx="7213600" cy="5486400"/>
            <a:chOff x="1492" y="640"/>
            <a:chExt cx="4544" cy="3456"/>
          </a:xfrm>
        </p:grpSpPr>
        <p:sp>
          <p:nvSpPr>
            <p:cNvPr id="102522" name="Rectangle 122"/>
            <p:cNvSpPr>
              <a:spLocks noChangeArrowheads="1"/>
            </p:cNvSpPr>
            <p:nvPr/>
          </p:nvSpPr>
          <p:spPr bwMode="auto">
            <a:xfrm>
              <a:off x="2574" y="712"/>
              <a:ext cx="2308" cy="302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23" name="AutoShape 123"/>
            <p:cNvSpPr>
              <a:spLocks noChangeArrowheads="1"/>
            </p:cNvSpPr>
            <p:nvPr/>
          </p:nvSpPr>
          <p:spPr bwMode="auto">
            <a:xfrm>
              <a:off x="4377" y="1432"/>
              <a:ext cx="361" cy="1152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24" name="AutoShape 124"/>
            <p:cNvSpPr>
              <a:spLocks noChangeArrowheads="1"/>
            </p:cNvSpPr>
            <p:nvPr/>
          </p:nvSpPr>
          <p:spPr bwMode="auto">
            <a:xfrm>
              <a:off x="4449" y="2224"/>
              <a:ext cx="217" cy="21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25" name="Oval 125"/>
            <p:cNvSpPr>
              <a:spLocks noChangeAspect="1" noChangeArrowheads="1"/>
            </p:cNvSpPr>
            <p:nvPr/>
          </p:nvSpPr>
          <p:spPr bwMode="auto">
            <a:xfrm>
              <a:off x="3397" y="1150"/>
              <a:ext cx="2308" cy="2304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26" name="Oval 126"/>
            <p:cNvSpPr>
              <a:spLocks noChangeAspect="1" noChangeArrowheads="1"/>
            </p:cNvSpPr>
            <p:nvPr/>
          </p:nvSpPr>
          <p:spPr bwMode="auto">
            <a:xfrm>
              <a:off x="3079" y="856"/>
              <a:ext cx="2885" cy="2880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27" name="Rectangle 127"/>
            <p:cNvSpPr>
              <a:spLocks noChangeArrowheads="1"/>
            </p:cNvSpPr>
            <p:nvPr/>
          </p:nvSpPr>
          <p:spPr bwMode="auto">
            <a:xfrm>
              <a:off x="4738" y="2800"/>
              <a:ext cx="14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28" name="Oval 128"/>
            <p:cNvSpPr>
              <a:spLocks noChangeArrowheads="1"/>
            </p:cNvSpPr>
            <p:nvPr/>
          </p:nvSpPr>
          <p:spPr bwMode="auto">
            <a:xfrm>
              <a:off x="4738" y="2800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29" name="Oval 129"/>
            <p:cNvSpPr>
              <a:spLocks noChangeArrowheads="1"/>
            </p:cNvSpPr>
            <p:nvPr/>
          </p:nvSpPr>
          <p:spPr bwMode="auto">
            <a:xfrm>
              <a:off x="4738" y="2944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30" name="Oval 130"/>
            <p:cNvSpPr>
              <a:spLocks noChangeArrowheads="1"/>
            </p:cNvSpPr>
            <p:nvPr/>
          </p:nvSpPr>
          <p:spPr bwMode="auto">
            <a:xfrm>
              <a:off x="4738" y="3088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31" name="Rectangle 131"/>
            <p:cNvSpPr>
              <a:spLocks noChangeArrowheads="1"/>
            </p:cNvSpPr>
            <p:nvPr/>
          </p:nvSpPr>
          <p:spPr bwMode="auto">
            <a:xfrm>
              <a:off x="4954" y="640"/>
              <a:ext cx="793" cy="34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32" name="Oval 132"/>
            <p:cNvSpPr>
              <a:spLocks noChangeArrowheads="1"/>
            </p:cNvSpPr>
            <p:nvPr/>
          </p:nvSpPr>
          <p:spPr bwMode="auto">
            <a:xfrm>
              <a:off x="4738" y="3304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33" name="Rectangle 133"/>
            <p:cNvSpPr>
              <a:spLocks noChangeArrowheads="1"/>
            </p:cNvSpPr>
            <p:nvPr/>
          </p:nvSpPr>
          <p:spPr bwMode="auto">
            <a:xfrm>
              <a:off x="4233" y="1360"/>
              <a:ext cx="27" cy="1296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34" name="Line 134"/>
            <p:cNvSpPr>
              <a:spLocks noChangeShapeType="1"/>
            </p:cNvSpPr>
            <p:nvPr/>
          </p:nvSpPr>
          <p:spPr bwMode="auto">
            <a:xfrm>
              <a:off x="3403" y="2326"/>
              <a:ext cx="10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35" name="Text Box 135"/>
            <p:cNvSpPr txBox="1">
              <a:spLocks noChangeArrowheads="1"/>
            </p:cNvSpPr>
            <p:nvPr/>
          </p:nvSpPr>
          <p:spPr bwMode="auto">
            <a:xfrm>
              <a:off x="5098" y="2836"/>
              <a:ext cx="577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de-DE" altLang="de-DE" sz="900" b="1"/>
                <a:t>-Bindemittel,</a:t>
              </a:r>
              <a:r>
                <a:rPr lang="de-DE" altLang="de-DE" sz="900"/>
                <a:t> - Besen,</a:t>
              </a:r>
            </a:p>
            <a:p>
              <a:r>
                <a:rPr lang="de-DE" altLang="de-DE" sz="900"/>
                <a:t>- Schaufel</a:t>
              </a:r>
              <a:endParaRPr lang="de-DE" altLang="de-DE"/>
            </a:p>
          </p:txBody>
        </p:sp>
        <p:sp>
          <p:nvSpPr>
            <p:cNvPr id="102536" name="Text Box 136"/>
            <p:cNvSpPr txBox="1">
              <a:spLocks noChangeArrowheads="1"/>
            </p:cNvSpPr>
            <p:nvPr/>
          </p:nvSpPr>
          <p:spPr bwMode="auto">
            <a:xfrm>
              <a:off x="5098" y="3256"/>
              <a:ext cx="577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de-DE" altLang="de-DE" sz="900" b="1"/>
                <a:t>Feuerlöscher</a:t>
              </a:r>
              <a:endParaRPr lang="de-DE" altLang="de-DE"/>
            </a:p>
          </p:txBody>
        </p:sp>
        <p:sp>
          <p:nvSpPr>
            <p:cNvPr id="102537" name="Text Box 137"/>
            <p:cNvSpPr txBox="1">
              <a:spLocks noChangeArrowheads="1"/>
            </p:cNvSpPr>
            <p:nvPr/>
          </p:nvSpPr>
          <p:spPr bwMode="auto">
            <a:xfrm>
              <a:off x="5034" y="896"/>
              <a:ext cx="64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de-DE" altLang="de-DE" sz="900" b="1"/>
                <a:t>Wand</a:t>
              </a:r>
            </a:p>
            <a:p>
              <a:r>
                <a:rPr lang="de-DE" altLang="de-DE" sz="900"/>
                <a:t>Höher als 1 m </a:t>
              </a:r>
            </a:p>
            <a:p>
              <a:r>
                <a:rPr lang="de-DE" altLang="de-DE" sz="900"/>
                <a:t>(z.B. Gebäude)</a:t>
              </a:r>
              <a:endParaRPr lang="de-DE" altLang="de-DE"/>
            </a:p>
          </p:txBody>
        </p:sp>
        <p:sp>
          <p:nvSpPr>
            <p:cNvPr id="102538" name="Text Box 138"/>
            <p:cNvSpPr txBox="1">
              <a:spLocks noChangeArrowheads="1"/>
            </p:cNvSpPr>
            <p:nvPr/>
          </p:nvSpPr>
          <p:spPr bwMode="auto">
            <a:xfrm>
              <a:off x="5026" y="1576"/>
              <a:ext cx="649" cy="6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de-DE" altLang="de-DE" sz="900" b="1"/>
                <a:t>Tankanlage  </a:t>
              </a:r>
              <a:r>
                <a:rPr lang="de-DE" altLang="de-DE" sz="900"/>
                <a:t>doppelwandig oder </a:t>
              </a:r>
            </a:p>
            <a:p>
              <a:r>
                <a:rPr lang="de-DE" altLang="de-DE" sz="900"/>
                <a:t>einwandig mit Auffangwanne (z.B. 2000 l)</a:t>
              </a:r>
              <a:endParaRPr lang="de-DE" altLang="de-DE"/>
            </a:p>
          </p:txBody>
        </p:sp>
        <p:sp>
          <p:nvSpPr>
            <p:cNvPr id="102539" name="Text Box 139"/>
            <p:cNvSpPr txBox="1">
              <a:spLocks noChangeArrowheads="1"/>
            </p:cNvSpPr>
            <p:nvPr/>
          </p:nvSpPr>
          <p:spPr bwMode="auto">
            <a:xfrm>
              <a:off x="3656" y="2200"/>
              <a:ext cx="43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de-DE" altLang="de-DE" sz="900" b="1"/>
                <a:t>Schlauch</a:t>
              </a:r>
              <a:endParaRPr lang="de-DE" altLang="de-DE"/>
            </a:p>
          </p:txBody>
        </p:sp>
        <p:sp>
          <p:nvSpPr>
            <p:cNvPr id="102540" name="Text Box 140"/>
            <p:cNvSpPr txBox="1">
              <a:spLocks noChangeArrowheads="1"/>
            </p:cNvSpPr>
            <p:nvPr/>
          </p:nvSpPr>
          <p:spPr bwMode="auto">
            <a:xfrm>
              <a:off x="3616" y="1576"/>
              <a:ext cx="473" cy="432"/>
            </a:xfrm>
            <a:prstGeom prst="rect">
              <a:avLst/>
            </a:prstGeom>
            <a:solidFill>
              <a:srgbClr val="FFFFFF">
                <a:alpha val="47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tIns="10800" rIns="54000" bIns="10800"/>
            <a:lstStyle/>
            <a:p>
              <a:r>
                <a:rPr lang="de-DE" altLang="de-DE" sz="900" b="1"/>
                <a:t>Anfahr-schutz</a:t>
              </a:r>
            </a:p>
            <a:p>
              <a:r>
                <a:rPr lang="de-DE" altLang="de-DE" sz="900"/>
                <a:t>(z.B. Leitplanken)</a:t>
              </a:r>
              <a:endParaRPr lang="de-DE" altLang="de-DE"/>
            </a:p>
          </p:txBody>
        </p:sp>
        <p:sp>
          <p:nvSpPr>
            <p:cNvPr id="102541" name="Line 141"/>
            <p:cNvSpPr>
              <a:spLocks noChangeShapeType="1"/>
            </p:cNvSpPr>
            <p:nvPr/>
          </p:nvSpPr>
          <p:spPr bwMode="auto">
            <a:xfrm>
              <a:off x="4089" y="1720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2" name="Text Box 142"/>
            <p:cNvSpPr txBox="1">
              <a:spLocks noChangeArrowheads="1"/>
            </p:cNvSpPr>
            <p:nvPr/>
          </p:nvSpPr>
          <p:spPr bwMode="auto">
            <a:xfrm>
              <a:off x="1492" y="1360"/>
              <a:ext cx="938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de-DE" altLang="de-DE" sz="900" b="1"/>
                <a:t>Undurchlässige, befestigte, ebene Fläche </a:t>
              </a:r>
            </a:p>
            <a:p>
              <a:r>
                <a:rPr lang="de-DE" altLang="de-DE" sz="900"/>
                <a:t>(Maschinengröße)</a:t>
              </a:r>
            </a:p>
            <a:p>
              <a:r>
                <a:rPr lang="de-DE" altLang="de-DE" sz="900"/>
                <a:t>- ohne Einlaufschacht</a:t>
              </a:r>
            </a:p>
            <a:p>
              <a:r>
                <a:rPr lang="de-DE" altLang="de-DE" sz="900"/>
                <a:t>- flüssigkeitsbeständig </a:t>
              </a:r>
            </a:p>
            <a:p>
              <a:endParaRPr lang="de-DE" altLang="de-DE" sz="900"/>
            </a:p>
            <a:p>
              <a:r>
                <a:rPr lang="de-DE" altLang="de-DE" sz="900"/>
                <a:t>(z.B Beton, Asphaltbeton)</a:t>
              </a:r>
              <a:endParaRPr lang="de-DE" altLang="de-DE"/>
            </a:p>
          </p:txBody>
        </p:sp>
        <p:sp>
          <p:nvSpPr>
            <p:cNvPr id="102543" name="Line 143"/>
            <p:cNvSpPr>
              <a:spLocks noChangeShapeType="1"/>
            </p:cNvSpPr>
            <p:nvPr/>
          </p:nvSpPr>
          <p:spPr bwMode="auto">
            <a:xfrm>
              <a:off x="2430" y="1648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4" name="Line 144"/>
            <p:cNvSpPr>
              <a:spLocks noChangeShapeType="1"/>
            </p:cNvSpPr>
            <p:nvPr/>
          </p:nvSpPr>
          <p:spPr bwMode="auto">
            <a:xfrm flipV="1">
              <a:off x="2502" y="2728"/>
              <a:ext cx="793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5" name="Text Box 145"/>
            <p:cNvSpPr txBox="1">
              <a:spLocks noChangeArrowheads="1"/>
            </p:cNvSpPr>
            <p:nvPr/>
          </p:nvSpPr>
          <p:spPr bwMode="auto">
            <a:xfrm>
              <a:off x="3079" y="222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de-DE" altLang="de-DE" sz="900" b="1"/>
                <a:t>1m</a:t>
              </a:r>
              <a:endParaRPr lang="de-DE" altLang="de-DE"/>
            </a:p>
          </p:txBody>
        </p:sp>
        <p:sp>
          <p:nvSpPr>
            <p:cNvPr id="102546" name="Line 146"/>
            <p:cNvSpPr>
              <a:spLocks noChangeShapeType="1"/>
            </p:cNvSpPr>
            <p:nvPr/>
          </p:nvSpPr>
          <p:spPr bwMode="auto">
            <a:xfrm flipH="1">
              <a:off x="3007" y="2368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7" name="Line 147"/>
            <p:cNvSpPr>
              <a:spLocks noChangeShapeType="1"/>
            </p:cNvSpPr>
            <p:nvPr/>
          </p:nvSpPr>
          <p:spPr bwMode="auto">
            <a:xfrm flipH="1">
              <a:off x="3037" y="2332"/>
              <a:ext cx="72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8" name="Line 148"/>
            <p:cNvSpPr>
              <a:spLocks noChangeShapeType="1"/>
            </p:cNvSpPr>
            <p:nvPr/>
          </p:nvSpPr>
          <p:spPr bwMode="auto">
            <a:xfrm flipH="1">
              <a:off x="3361" y="2338"/>
              <a:ext cx="72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9" name="Rectangle 149"/>
            <p:cNvSpPr>
              <a:spLocks noChangeArrowheads="1"/>
            </p:cNvSpPr>
            <p:nvPr/>
          </p:nvSpPr>
          <p:spPr bwMode="auto">
            <a:xfrm>
              <a:off x="4265" y="2440"/>
              <a:ext cx="27" cy="1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50" name="Rectangle 150"/>
            <p:cNvSpPr>
              <a:spLocks noChangeArrowheads="1"/>
            </p:cNvSpPr>
            <p:nvPr/>
          </p:nvSpPr>
          <p:spPr bwMode="auto">
            <a:xfrm>
              <a:off x="4265" y="1432"/>
              <a:ext cx="27" cy="1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51" name="Rectangle 151"/>
            <p:cNvSpPr>
              <a:spLocks noChangeArrowheads="1"/>
            </p:cNvSpPr>
            <p:nvPr/>
          </p:nvSpPr>
          <p:spPr bwMode="auto">
            <a:xfrm rot="3600000">
              <a:off x="4320" y="1196"/>
              <a:ext cx="28" cy="22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52" name="Rectangle 152"/>
            <p:cNvSpPr>
              <a:spLocks noChangeArrowheads="1"/>
            </p:cNvSpPr>
            <p:nvPr/>
          </p:nvSpPr>
          <p:spPr bwMode="auto">
            <a:xfrm rot="18000000">
              <a:off x="4325" y="2580"/>
              <a:ext cx="27" cy="227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53" name="Text Box 153"/>
            <p:cNvSpPr txBox="1">
              <a:spLocks noChangeArrowheads="1"/>
            </p:cNvSpPr>
            <p:nvPr/>
          </p:nvSpPr>
          <p:spPr bwMode="auto">
            <a:xfrm>
              <a:off x="5747" y="640"/>
              <a:ext cx="289" cy="30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/>
            </a:p>
          </p:txBody>
        </p:sp>
        <p:sp>
          <p:nvSpPr>
            <p:cNvPr id="102554" name="Rectangle 154"/>
            <p:cNvSpPr>
              <a:spLocks noChangeArrowheads="1"/>
            </p:cNvSpPr>
            <p:nvPr/>
          </p:nvSpPr>
          <p:spPr bwMode="auto">
            <a:xfrm>
              <a:off x="4882" y="712"/>
              <a:ext cx="72" cy="3024"/>
            </a:xfrm>
            <a:prstGeom prst="rect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555" name="Line 155"/>
            <p:cNvSpPr>
              <a:spLocks noChangeShapeType="1"/>
            </p:cNvSpPr>
            <p:nvPr/>
          </p:nvSpPr>
          <p:spPr bwMode="auto">
            <a:xfrm>
              <a:off x="4914" y="1072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56" name="Line 156"/>
            <p:cNvSpPr>
              <a:spLocks noChangeShapeType="1"/>
            </p:cNvSpPr>
            <p:nvPr/>
          </p:nvSpPr>
          <p:spPr bwMode="auto">
            <a:xfrm>
              <a:off x="4609" y="1720"/>
              <a:ext cx="4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57" name="AutoShape 157"/>
            <p:cNvSpPr>
              <a:spLocks/>
            </p:cNvSpPr>
            <p:nvPr/>
          </p:nvSpPr>
          <p:spPr bwMode="auto">
            <a:xfrm>
              <a:off x="4954" y="2800"/>
              <a:ext cx="144" cy="432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58" name="Line 158"/>
            <p:cNvSpPr>
              <a:spLocks noChangeShapeType="1"/>
            </p:cNvSpPr>
            <p:nvPr/>
          </p:nvSpPr>
          <p:spPr bwMode="auto">
            <a:xfrm>
              <a:off x="4810" y="337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59" name="Text Box 159"/>
            <p:cNvSpPr txBox="1">
              <a:spLocks noChangeArrowheads="1"/>
            </p:cNvSpPr>
            <p:nvPr/>
          </p:nvSpPr>
          <p:spPr bwMode="auto">
            <a:xfrm>
              <a:off x="1556" y="2872"/>
              <a:ext cx="93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de-DE" altLang="de-DE" sz="900" b="1"/>
                <a:t>Schlauchlänge + 1m</a:t>
              </a:r>
              <a:r>
                <a:rPr lang="de-DE" altLang="de-DE" sz="900"/>
                <a:t> dürfen zusammen </a:t>
              </a:r>
              <a:r>
                <a:rPr lang="de-DE" altLang="de-DE" sz="900" b="1"/>
                <a:t>nicht länger</a:t>
              </a:r>
              <a:r>
                <a:rPr lang="de-DE" altLang="de-DE" sz="900"/>
                <a:t> als </a:t>
              </a:r>
              <a:r>
                <a:rPr lang="de-DE" altLang="de-DE" sz="900" b="1"/>
                <a:t>ebene Fläche</a:t>
              </a:r>
              <a:r>
                <a:rPr lang="de-DE" altLang="de-DE" sz="900"/>
                <a:t> sein.</a:t>
              </a:r>
            </a:p>
            <a:p>
              <a:endParaRPr lang="de-DE" altLang="de-DE"/>
            </a:p>
          </p:txBody>
        </p:sp>
      </p:grpSp>
      <p:sp>
        <p:nvSpPr>
          <p:cNvPr id="102564" name="Text Box 164"/>
          <p:cNvSpPr txBox="1">
            <a:spLocks noChangeArrowheads="1"/>
          </p:cNvSpPr>
          <p:nvPr/>
        </p:nvSpPr>
        <p:spPr bwMode="auto">
          <a:xfrm>
            <a:off x="2336800" y="711200"/>
            <a:ext cx="680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/>
              <a:t>Beispiel: Eigenverbrauchstankstelle 2000 l</a:t>
            </a:r>
            <a:r>
              <a:rPr lang="de-DE" altLang="de-DE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54" name="Rectangle 26"/>
          <p:cNvSpPr>
            <a:spLocks noChangeArrowheads="1"/>
          </p:cNvSpPr>
          <p:nvPr/>
        </p:nvSpPr>
        <p:spPr bwMode="auto">
          <a:xfrm>
            <a:off x="2311400" y="711200"/>
            <a:ext cx="6832600" cy="6146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9355" name="Group 27"/>
          <p:cNvGrpSpPr>
            <a:grpSpLocks/>
          </p:cNvGrpSpPr>
          <p:nvPr/>
        </p:nvGrpSpPr>
        <p:grpSpPr bwMode="auto">
          <a:xfrm>
            <a:off x="2908300" y="2197100"/>
            <a:ext cx="5715000" cy="3594100"/>
            <a:chOff x="1057" y="10337"/>
            <a:chExt cx="9000" cy="5660"/>
          </a:xfrm>
        </p:grpSpPr>
        <p:sp>
          <p:nvSpPr>
            <p:cNvPr id="99356" name="Rectangle 28"/>
            <p:cNvSpPr>
              <a:spLocks noChangeArrowheads="1"/>
            </p:cNvSpPr>
            <p:nvPr/>
          </p:nvSpPr>
          <p:spPr bwMode="auto">
            <a:xfrm>
              <a:off x="9877" y="10597"/>
              <a:ext cx="180" cy="4679"/>
            </a:xfrm>
            <a:prstGeom prst="rect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57" name="Rectangle 29"/>
            <p:cNvSpPr>
              <a:spLocks noChangeArrowheads="1"/>
            </p:cNvSpPr>
            <p:nvPr/>
          </p:nvSpPr>
          <p:spPr bwMode="auto">
            <a:xfrm>
              <a:off x="4117" y="15457"/>
              <a:ext cx="5940" cy="540"/>
            </a:xfrm>
            <a:prstGeom prst="rect">
              <a:avLst/>
            </a:prstGeom>
            <a:solidFill>
              <a:srgbClr val="99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58" name="Rectangle 30"/>
            <p:cNvSpPr>
              <a:spLocks noChangeArrowheads="1"/>
            </p:cNvSpPr>
            <p:nvPr/>
          </p:nvSpPr>
          <p:spPr bwMode="auto">
            <a:xfrm>
              <a:off x="4117" y="15297"/>
              <a:ext cx="5940" cy="18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59" name="Rectangle 31"/>
            <p:cNvSpPr>
              <a:spLocks noChangeArrowheads="1"/>
            </p:cNvSpPr>
            <p:nvPr/>
          </p:nvSpPr>
          <p:spPr bwMode="auto">
            <a:xfrm rot="-266843">
              <a:off x="3214" y="10717"/>
              <a:ext cx="6840" cy="12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60" name="Line 32"/>
            <p:cNvSpPr>
              <a:spLocks noChangeShapeType="1"/>
            </p:cNvSpPr>
            <p:nvPr/>
          </p:nvSpPr>
          <p:spPr bwMode="auto">
            <a:xfrm flipV="1">
              <a:off x="4117" y="10997"/>
              <a:ext cx="1" cy="4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361" name="Line 33"/>
            <p:cNvSpPr>
              <a:spLocks noChangeShapeType="1"/>
            </p:cNvSpPr>
            <p:nvPr/>
          </p:nvSpPr>
          <p:spPr bwMode="auto">
            <a:xfrm flipH="1">
              <a:off x="3217" y="11497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362" name="Line 34"/>
            <p:cNvSpPr>
              <a:spLocks noChangeShapeType="1"/>
            </p:cNvSpPr>
            <p:nvPr/>
          </p:nvSpPr>
          <p:spPr bwMode="auto">
            <a:xfrm>
              <a:off x="3217" y="11197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363" name="Text Box 35"/>
            <p:cNvSpPr txBox="1">
              <a:spLocks noChangeArrowheads="1"/>
            </p:cNvSpPr>
            <p:nvPr/>
          </p:nvSpPr>
          <p:spPr bwMode="auto">
            <a:xfrm>
              <a:off x="3217" y="1293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tIns="10800" rIns="54000" bIns="10800"/>
            <a:lstStyle/>
            <a:p>
              <a:r>
                <a:rPr lang="de-DE" altLang="de-DE" sz="900" b="1"/>
                <a:t>H</a:t>
              </a:r>
              <a:endParaRPr lang="de-DE" altLang="de-DE"/>
            </a:p>
          </p:txBody>
        </p:sp>
        <p:sp>
          <p:nvSpPr>
            <p:cNvPr id="99364" name="Text Box 36"/>
            <p:cNvSpPr txBox="1">
              <a:spLocks noChangeArrowheads="1"/>
            </p:cNvSpPr>
            <p:nvPr/>
          </p:nvSpPr>
          <p:spPr bwMode="auto">
            <a:xfrm>
              <a:off x="1057" y="12037"/>
              <a:ext cx="27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de-DE" altLang="de-DE" sz="900" b="1"/>
                <a:t>Dachvorsprung = </a:t>
              </a:r>
              <a:r>
                <a:rPr lang="de-DE" altLang="de-DE" sz="900" b="1" u="sng"/>
                <a:t>&gt;</a:t>
              </a:r>
              <a:r>
                <a:rPr lang="de-DE" altLang="de-DE" sz="900" b="1"/>
                <a:t> 0,6*H</a:t>
              </a:r>
              <a:endParaRPr lang="de-DE" altLang="de-DE"/>
            </a:p>
          </p:txBody>
        </p:sp>
        <p:sp>
          <p:nvSpPr>
            <p:cNvPr id="99365" name="Line 37"/>
            <p:cNvSpPr>
              <a:spLocks noChangeShapeType="1"/>
            </p:cNvSpPr>
            <p:nvPr/>
          </p:nvSpPr>
          <p:spPr bwMode="auto">
            <a:xfrm flipV="1">
              <a:off x="3217" y="11497"/>
              <a:ext cx="36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366" name="Rectangle 38"/>
            <p:cNvSpPr>
              <a:spLocks noChangeArrowheads="1"/>
            </p:cNvSpPr>
            <p:nvPr/>
          </p:nvSpPr>
          <p:spPr bwMode="auto">
            <a:xfrm>
              <a:off x="8277" y="13877"/>
              <a:ext cx="68" cy="295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67" name="Rectangle 39"/>
            <p:cNvSpPr>
              <a:spLocks noChangeArrowheads="1"/>
            </p:cNvSpPr>
            <p:nvPr/>
          </p:nvSpPr>
          <p:spPr bwMode="auto">
            <a:xfrm>
              <a:off x="8857" y="12937"/>
              <a:ext cx="540" cy="18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68" name="AutoShape 40"/>
            <p:cNvSpPr>
              <a:spLocks noChangeArrowheads="1"/>
            </p:cNvSpPr>
            <p:nvPr/>
          </p:nvSpPr>
          <p:spPr bwMode="auto">
            <a:xfrm>
              <a:off x="8777" y="13297"/>
              <a:ext cx="720" cy="1900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69" name="Rectangle 41"/>
            <p:cNvSpPr>
              <a:spLocks noChangeArrowheads="1"/>
            </p:cNvSpPr>
            <p:nvPr/>
          </p:nvSpPr>
          <p:spPr bwMode="auto">
            <a:xfrm>
              <a:off x="8357" y="13937"/>
              <a:ext cx="68" cy="1485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70" name="Rectangle 42"/>
            <p:cNvSpPr>
              <a:spLocks noChangeArrowheads="1"/>
            </p:cNvSpPr>
            <p:nvPr/>
          </p:nvSpPr>
          <p:spPr bwMode="auto">
            <a:xfrm>
              <a:off x="8277" y="14797"/>
              <a:ext cx="68" cy="295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371" name="Line 43"/>
            <p:cNvSpPr>
              <a:spLocks noChangeShapeType="1"/>
            </p:cNvSpPr>
            <p:nvPr/>
          </p:nvSpPr>
          <p:spPr bwMode="auto">
            <a:xfrm>
              <a:off x="3597" y="13117"/>
              <a:ext cx="52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372" name="Text Box 44"/>
            <p:cNvSpPr txBox="1">
              <a:spLocks noChangeArrowheads="1"/>
            </p:cNvSpPr>
            <p:nvPr/>
          </p:nvSpPr>
          <p:spPr bwMode="auto">
            <a:xfrm>
              <a:off x="1997" y="10337"/>
              <a:ext cx="2375" cy="3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r>
                <a:rPr lang="de-DE" altLang="de-DE" sz="900" b="1"/>
                <a:t>Überdachung (Vordach</a:t>
              </a:r>
              <a:r>
                <a:rPr lang="de-DE" altLang="de-DE" sz="900"/>
                <a:t>)</a:t>
              </a:r>
              <a:endParaRPr lang="de-DE" altLang="de-DE"/>
            </a:p>
          </p:txBody>
        </p:sp>
        <p:sp>
          <p:nvSpPr>
            <p:cNvPr id="99373" name="Line 45"/>
            <p:cNvSpPr>
              <a:spLocks noChangeShapeType="1"/>
            </p:cNvSpPr>
            <p:nvPr/>
          </p:nvSpPr>
          <p:spPr bwMode="auto">
            <a:xfrm>
              <a:off x="4377" y="10697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9374" name="Text Box 46"/>
          <p:cNvSpPr txBox="1">
            <a:spLocks noChangeArrowheads="1"/>
          </p:cNvSpPr>
          <p:nvPr/>
        </p:nvSpPr>
        <p:spPr bwMode="auto">
          <a:xfrm>
            <a:off x="2336800" y="711200"/>
            <a:ext cx="680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/>
              <a:t>Beispiel: Überdachung Eigenverbrauchstankstelle 2000 l</a:t>
            </a:r>
            <a:r>
              <a:rPr lang="de-DE" altLang="de-DE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05063" y="885825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 b="1">
                <a:solidFill>
                  <a:schemeClr val="tx1"/>
                </a:solidFill>
              </a:rPr>
              <a:t>Betreiberpflichten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449513" y="1462088"/>
            <a:ext cx="6402387" cy="5054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100"/>
              <a:t>bis 1000 l  =&gt; anzeige- und genehmigungsfrei </a:t>
            </a:r>
          </a:p>
          <a:p>
            <a:r>
              <a:rPr lang="de-DE" altLang="de-DE" sz="2100"/>
              <a:t>über 1000 l =&gt; Anzeige bei der unteren Wasserbehörde</a:t>
            </a:r>
          </a:p>
          <a:p>
            <a:r>
              <a:rPr lang="de-DE" altLang="de-DE" sz="2100"/>
              <a:t>über 5000 l =&gt; Baugenehmigung erforderlich</a:t>
            </a:r>
          </a:p>
          <a:p>
            <a:r>
              <a:rPr lang="de-DE" altLang="de-DE" sz="2100"/>
              <a:t>über 10 000 l =&gt; regelmäßige Prüfung durch Sachverständige alle 5 Jahre</a:t>
            </a:r>
          </a:p>
          <a:p>
            <a:r>
              <a:rPr lang="de-DE" altLang="de-DE" sz="2100"/>
              <a:t>Unterirdische Anlagen immer genehmigungspflichtig und wiederkehrend prüfpflichtig</a:t>
            </a:r>
          </a:p>
          <a:p>
            <a:r>
              <a:rPr lang="de-DE" altLang="de-DE" sz="2100"/>
              <a:t>Betriebstagebuch</a:t>
            </a:r>
          </a:p>
          <a:p>
            <a:endParaRPr lang="de-DE" altLang="de-DE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FFFFFF"/>
      </a:folHlink>
    </a:clrScheme>
    <a:fontScheme name="Leere Präsentation">
      <a:majorFont>
        <a:latin typeface="Futura Book"/>
        <a:ea typeface=""/>
        <a:cs typeface=""/>
      </a:majorFont>
      <a:minorFont>
        <a:latin typeface="Futura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rgbClr val="00337C"/>
            </a:solidFill>
            <a:effectLst/>
            <a:latin typeface="Futura Bk B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rgbClr val="00337C"/>
            </a:solidFill>
            <a:effectLst/>
            <a:latin typeface="Futura Bk BT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Festplatte:Programme:Microsoft Office 98:Vorlagen:Leere Präsentation</Template>
  <TotalTime>0</TotalTime>
  <Words>330</Words>
  <Application>Microsoft Office PowerPoint</Application>
  <PresentationFormat>Bildschirmpräsentation (4:3)</PresentationFormat>
  <Paragraphs>70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Times</vt:lpstr>
      <vt:lpstr>Futura Book</vt:lpstr>
      <vt:lpstr>Futura Bk BT</vt:lpstr>
      <vt:lpstr>Leere Präsentation</vt:lpstr>
      <vt:lpstr>PowerPoint-Präsentation</vt:lpstr>
      <vt:lpstr>PowerPoint-Präsentation</vt:lpstr>
      <vt:lpstr>PowerPoint-Präsentation</vt:lpstr>
      <vt:lpstr>Lageranlage</vt:lpstr>
      <vt:lpstr>PowerPoint-Präsentation</vt:lpstr>
      <vt:lpstr>PowerPoint-Präsentation</vt:lpstr>
      <vt:lpstr>PowerPoint-Präsentation</vt:lpstr>
      <vt:lpstr>Betreiberpflichten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go</dc:creator>
  <cp:lastModifiedBy>Boga, Arzu (LEL-SG)</cp:lastModifiedBy>
  <cp:revision>75</cp:revision>
  <dcterms:created xsi:type="dcterms:W3CDTF">2000-10-21T13:15:26Z</dcterms:created>
  <dcterms:modified xsi:type="dcterms:W3CDTF">2025-01-16T09:51:49Z</dcterms:modified>
</cp:coreProperties>
</file>